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10" r:id="rId2"/>
    <p:sldId id="411" r:id="rId3"/>
    <p:sldId id="412" r:id="rId4"/>
    <p:sldId id="457" r:id="rId5"/>
    <p:sldId id="458" r:id="rId6"/>
    <p:sldId id="459" r:id="rId7"/>
    <p:sldId id="460" r:id="rId8"/>
    <p:sldId id="461" r:id="rId9"/>
    <p:sldId id="464" r:id="rId10"/>
    <p:sldId id="462" r:id="rId11"/>
    <p:sldId id="416" r:id="rId12"/>
    <p:sldId id="418" r:id="rId13"/>
    <p:sldId id="420" r:id="rId14"/>
    <p:sldId id="419" r:id="rId15"/>
    <p:sldId id="463" r:id="rId16"/>
    <p:sldId id="42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9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6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5965F-4D95-42E1-9F6A-070A5560EE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6EAB4-0CE8-4024-990A-86F00013ED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64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56D54-A532-E9A7-A8A4-EF51F3AA4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006D426-7C1F-33C3-5811-287D1890FB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832141-4EEE-EBB1-7A25-BA3C75DBFDA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90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4F243-2357-ACA9-D5F3-4694405A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C5F9F9C-BEC5-9310-4CC2-E7A2608979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BD3DB-41E0-8291-9698-FD609F5C2FE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327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C5827-0FC8-6C3C-CB7A-965C08BB5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4DFA113-32B2-9BCC-5527-2338A6B216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751CA-6604-9EF3-FFEC-AC2F481A030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7143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7FE9B-C02A-6B0C-E3F8-6B6E68351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D15ED4-1A86-0C32-688E-5C8DA0A4A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562F2A-F36B-7D76-7561-F4E24617DEC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91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DBB78-5FED-DD84-0E8C-F77E79EC2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3CDEC7-6B15-F75D-1648-630B52C86F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C40F58-1282-F0DA-FAA8-52F92CEA368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42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6320-A767-3D78-6AF1-779A0CDD7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67A66A-8065-645E-1A4F-4026667AD8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9F1FEE-E802-CB8D-0CA2-C2CCAE33BA3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231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595B6-3846-C5F2-CB57-B454E494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911ADA-7558-DD2F-30AD-DE76705500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321E6F-5BE5-112A-C050-BC6ECFF4F53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86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91369-35FB-2BF2-D0EA-22CB07B57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4D1DB2-A6B0-1E19-31CA-33C9292A31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4FB4F7-CF2C-4C70-03CA-625A130CDC2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65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CAFF2E7-65EC-4CF9-B216-4AEDCBA5C33A}"/>
              </a:ext>
            </a:extLst>
          </p:cNvPr>
          <p:cNvSpPr/>
          <p:nvPr userDrawn="1"/>
        </p:nvSpPr>
        <p:spPr>
          <a:xfrm rot="2700000">
            <a:off x="-736966" y="286211"/>
            <a:ext cx="1473932" cy="1473932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D636C8A-E6DE-472B-A522-3E2D1A127A3D}"/>
              </a:ext>
            </a:extLst>
          </p:cNvPr>
          <p:cNvSpPr/>
          <p:nvPr userDrawn="1"/>
        </p:nvSpPr>
        <p:spPr>
          <a:xfrm rot="2700000">
            <a:off x="6639550" y="404042"/>
            <a:ext cx="512908" cy="512908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9F05D55-09AD-4933-8805-08EBB19DD588}"/>
              </a:ext>
            </a:extLst>
          </p:cNvPr>
          <p:cNvSpPr/>
          <p:nvPr userDrawn="1"/>
        </p:nvSpPr>
        <p:spPr>
          <a:xfrm rot="2700000">
            <a:off x="1218544" y="5649698"/>
            <a:ext cx="851330" cy="851330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7C78CB2-5D9D-43E8-9E4E-D5305CC3A574}"/>
              </a:ext>
            </a:extLst>
          </p:cNvPr>
          <p:cNvSpPr/>
          <p:nvPr userDrawn="1"/>
        </p:nvSpPr>
        <p:spPr>
          <a:xfrm rot="8100000" flipV="1">
            <a:off x="596598" y="3868438"/>
            <a:ext cx="325086" cy="325086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49CEEE6-3CC7-48A3-9825-78FD32D89FE6}"/>
              </a:ext>
            </a:extLst>
          </p:cNvPr>
          <p:cNvSpPr/>
          <p:nvPr userDrawn="1"/>
        </p:nvSpPr>
        <p:spPr>
          <a:xfrm rot="13500000" flipV="1">
            <a:off x="9529101" y="580430"/>
            <a:ext cx="6441360" cy="6441360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68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87BCD1-10BE-4AC4-8D78-284B8DFD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868247-F9C1-411A-8E31-F69098C0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28D41E-9F75-4FCD-9821-7FF5F6AC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950B7-B5D6-40AB-9ECF-777A8582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30AB6-51F3-4464-981F-A09BEEAD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12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6070E5F-F1DE-4868-885E-3D41524F61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E9E200-0CCC-431A-B4AF-7546EC531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AB21B5-FC57-4776-9117-E9E12F2E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5E77F-D82D-4FC4-92E4-19DD0499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4EC58D-53EF-4DAB-BF1A-61991735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4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760E4A3-EB6A-4A1F-8A82-48F8861CAED3}"/>
              </a:ext>
            </a:extLst>
          </p:cNvPr>
          <p:cNvSpPr/>
          <p:nvPr userDrawn="1"/>
        </p:nvSpPr>
        <p:spPr>
          <a:xfrm rot="2700000">
            <a:off x="-736966" y="286211"/>
            <a:ext cx="1473932" cy="1473932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C099CFA-4F3D-4CC5-BB15-1CCC5355E30E}"/>
              </a:ext>
            </a:extLst>
          </p:cNvPr>
          <p:cNvSpPr/>
          <p:nvPr userDrawn="1"/>
        </p:nvSpPr>
        <p:spPr>
          <a:xfrm rot="2700000">
            <a:off x="1218544" y="5649698"/>
            <a:ext cx="851330" cy="851330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0209C8-6F40-41D8-BC57-71337915B09C}"/>
              </a:ext>
            </a:extLst>
          </p:cNvPr>
          <p:cNvSpPr/>
          <p:nvPr userDrawn="1"/>
        </p:nvSpPr>
        <p:spPr>
          <a:xfrm rot="2700000" flipV="1">
            <a:off x="596598" y="3868438"/>
            <a:ext cx="325086" cy="325086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1FB740A-2AAD-4E44-B194-C89FEDADEEDA}"/>
              </a:ext>
            </a:extLst>
          </p:cNvPr>
          <p:cNvSpPr/>
          <p:nvPr userDrawn="1"/>
        </p:nvSpPr>
        <p:spPr>
          <a:xfrm rot="13500000" flipV="1">
            <a:off x="6683023" y="-462507"/>
            <a:ext cx="7783014" cy="7783014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00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A6175A3-54A7-47FD-9A84-43C7CD7D1E12}"/>
              </a:ext>
            </a:extLst>
          </p:cNvPr>
          <p:cNvSpPr/>
          <p:nvPr userDrawn="1"/>
        </p:nvSpPr>
        <p:spPr>
          <a:xfrm rot="2700000">
            <a:off x="-736966" y="286211"/>
            <a:ext cx="1473932" cy="1473932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D07C56C9-1886-437A-9D69-9E8A975B8ED3}"/>
              </a:ext>
            </a:extLst>
          </p:cNvPr>
          <p:cNvSpPr/>
          <p:nvPr userDrawn="1"/>
        </p:nvSpPr>
        <p:spPr>
          <a:xfrm rot="2700000">
            <a:off x="1218544" y="5649698"/>
            <a:ext cx="851330" cy="851330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088DFF3-1EDD-4296-A322-18CCEF0B34F4}"/>
              </a:ext>
            </a:extLst>
          </p:cNvPr>
          <p:cNvSpPr/>
          <p:nvPr userDrawn="1"/>
        </p:nvSpPr>
        <p:spPr>
          <a:xfrm rot="2700000">
            <a:off x="10953094" y="5047717"/>
            <a:ext cx="851330" cy="851330"/>
          </a:xfrm>
          <a:prstGeom prst="roundRect">
            <a:avLst/>
          </a:prstGeom>
          <a:gradFill flip="none" rotWithShape="1">
            <a:gsLst>
              <a:gs pos="61000">
                <a:srgbClr val="DFE2E3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05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3FB9-9FC4-4FCE-A12E-3190BD85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2902D1-BC64-4D71-9043-D16AB604E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49855A-3106-4711-A189-795442F5D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9A42D0-0B56-4075-AB51-8406946E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618654-D8E6-4838-9717-DA2342B8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D1987-7E71-4633-B420-B67040CC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9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E3922-1CDC-43C7-A404-D367B520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F88F7C-F1D4-40F4-897A-248F99703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5DDE2-DC41-4A43-898D-B97FE21F8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08B7823-01B9-4BBE-9D28-13B4913DF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77327A-CEA5-41F9-B6A4-6A4ABD27D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D2FA9E4-0FD5-47DE-AA92-C391AFE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AC40F5C-DCA9-46BF-92B2-C67DCE47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CE2ABD2-3E46-41DA-BD2F-61B351EC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08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BC0215-D746-495A-A478-CE929B54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319B85-CAA8-4FE1-AAF7-55B2CFC2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A58058-8D6C-4825-9EA4-A8BF63B6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E60B7BA-6919-43D1-95AB-1FA97546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69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AFD5D6-F626-453F-8470-3AB6B125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A205A8-F24A-4D53-A259-A6610713A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54194E-3D4A-4850-B230-D2DB2890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95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03A39-F7EC-4AF1-ABD0-74370B26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ECB84A-0F9F-47EC-86B0-F1748F1DD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B1C435-7D0E-4B5A-BEBE-A8BB1CB53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E689DD-0BA6-4593-BB00-D67F5B4F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7754D8-C30E-45B0-A7DD-3655D4F9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F0851C-72ED-4DC3-801A-38EEB9CA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6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5FF97-C5EA-49AD-8EFA-976334D20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E4BD1D-70CD-405B-9DF6-5D159FFA4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0B6C6C-839C-4061-BA95-F0DBFCB6E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2643B9-D1E4-453F-811F-F7717069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0298CE-4E3A-48E6-ADAA-6F0C0449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C8F6BE-0E79-4929-85E3-B1794CF7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38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D5DF57-73C0-4F80-8090-D043DF6E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3DF9E2-66BF-4585-8D7A-8F2504839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5BFA2-F49F-43E2-8DE7-1A75FC9E2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9DDC-AC8F-4AF0-ABC4-897EE210A41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05CF54-2B0A-4935-9F7D-D9799BF9A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661420-344F-408E-B47B-AA05155FE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05F7-40A1-4539-B61D-BB146141B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50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3.png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05425" y="2735243"/>
            <a:ext cx="6944360" cy="11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6600" spc="100" dirty="0">
                <a:solidFill>
                  <a:srgbClr val="837065"/>
                </a:solidFill>
                <a:effectLst/>
                <a:uFillTx/>
                <a:cs typeface="+mn-ea"/>
                <a:sym typeface="+mn-lt"/>
              </a:rPr>
              <a:t>芭蕾舞</a:t>
            </a:r>
            <a:r>
              <a:rPr lang="zh-CN" altLang="en-US" sz="6600" spc="100" dirty="0">
                <a:solidFill>
                  <a:srgbClr val="837065"/>
                </a:solidFill>
                <a:cs typeface="+mn-ea"/>
                <a:sym typeface="+mn-lt"/>
              </a:rPr>
              <a:t>课程介绍</a:t>
            </a:r>
            <a:endParaRPr lang="en-US" altLang="zh-CN" sz="6600" spc="1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379855" y="3884212"/>
            <a:ext cx="5334000" cy="0"/>
          </a:xfrm>
          <a:prstGeom prst="line">
            <a:avLst/>
          </a:prstGeom>
          <a:ln w="19050">
            <a:solidFill>
              <a:srgbClr val="837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329372" y="4126465"/>
            <a:ext cx="2202180" cy="465455"/>
            <a:chOff x="2087" y="7700"/>
            <a:chExt cx="3468" cy="733"/>
          </a:xfrm>
        </p:grpSpPr>
        <p:sp>
          <p:nvSpPr>
            <p:cNvPr id="4" name="圆角矩形 3"/>
            <p:cNvSpPr/>
            <p:nvPr/>
          </p:nvSpPr>
          <p:spPr>
            <a:xfrm>
              <a:off x="2087" y="7700"/>
              <a:ext cx="3468" cy="733"/>
            </a:xfrm>
            <a:prstGeom prst="snip2DiagRect">
              <a:avLst/>
            </a:prstGeom>
            <a:gradFill>
              <a:gsLst>
                <a:gs pos="0">
                  <a:srgbClr val="CEBAAE"/>
                </a:gs>
                <a:gs pos="100000">
                  <a:srgbClr val="AE917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15" y="7776"/>
              <a:ext cx="3227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FFFF"/>
                  </a:solidFill>
                  <a:cs typeface="+mn-ea"/>
                  <a:sym typeface="+mn-lt"/>
                </a:rPr>
                <a:t>老师</a:t>
              </a:r>
              <a:r>
                <a:rPr lang="zh-CN" altLang="zh-CN" dirty="0">
                  <a:solidFill>
                    <a:srgbClr val="FFFFFF"/>
                  </a:solidFill>
                  <a:cs typeface="+mn-ea"/>
                  <a:sym typeface="+mn-lt"/>
                </a:rPr>
                <a:t>：</a:t>
              </a:r>
              <a:r>
                <a:rPr lang="zh-CN" altLang="en-US" dirty="0">
                  <a:solidFill>
                    <a:srgbClr val="FFFFFF"/>
                  </a:solidFill>
                  <a:cs typeface="+mn-ea"/>
                  <a:sym typeface="+mn-lt"/>
                </a:rPr>
                <a:t>金路</a:t>
              </a:r>
              <a:endParaRPr lang="zh-CN" altLang="zh-CN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6781C907-B0BE-3438-0442-CA505F89676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27204" r="18166" b="19731"/>
          <a:stretch>
            <a:fillRect/>
          </a:stretch>
        </p:blipFill>
        <p:spPr>
          <a:xfrm>
            <a:off x="8244328" y="450841"/>
            <a:ext cx="4197648" cy="61982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4A1A-861E-6C5E-2BA9-E2BD48DC8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3C1F5F8-9E8B-1D4B-E25F-0B96A1B52C2C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7D6E00D-BD41-A2CC-6026-D995EA1F4F27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4A8C6980-E952-5368-28F0-D6100218B5B4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4CCC9DBF-F529-FCB5-C67A-09C4BAC10D57}"/>
              </a:ext>
            </a:extLst>
          </p:cNvPr>
          <p:cNvSpPr txBox="1"/>
          <p:nvPr/>
        </p:nvSpPr>
        <p:spPr>
          <a:xfrm>
            <a:off x="2273299" y="535305"/>
            <a:ext cx="469973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艾琳娜舞蹈介绍</a:t>
            </a:r>
            <a:r>
              <a:rPr lang="en-US" sz="2800" spc="300" dirty="0">
                <a:solidFill>
                  <a:srgbClr val="837065"/>
                </a:solidFill>
                <a:cs typeface="+mn-ea"/>
                <a:sym typeface="+mn-lt"/>
              </a:rPr>
              <a:t>-</a:t>
            </a:r>
            <a:r>
              <a:rPr lang="zh-CN" altLang="en-US" sz="2000" spc="300" dirty="0">
                <a:solidFill>
                  <a:srgbClr val="837065"/>
                </a:solidFill>
                <a:cs typeface="+mn-ea"/>
                <a:sym typeface="+mn-lt"/>
              </a:rPr>
              <a:t>游学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2" name="图片 1" descr="徽标, 公司名称&#10;&#10;AI 生成的内容可能不正确。">
            <a:extLst>
              <a:ext uri="{FF2B5EF4-FFF2-40B4-BE49-F238E27FC236}">
                <a16:creationId xmlns:a16="http://schemas.microsoft.com/office/drawing/2014/main" id="{713A9D79-9977-FC9C-BAD7-5FE8D155A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16" name="图片 15" descr="一群人站在建筑前&#10;&#10;AI 生成的内容可能不正确。">
            <a:extLst>
              <a:ext uri="{FF2B5EF4-FFF2-40B4-BE49-F238E27FC236}">
                <a16:creationId xmlns:a16="http://schemas.microsoft.com/office/drawing/2014/main" id="{3C66CA3F-AD2F-5C81-2FEB-2BFE26334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9" y="1454532"/>
            <a:ext cx="3200624" cy="180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63F1D3E-B5A3-7163-DC1E-5268109CA431}"/>
              </a:ext>
            </a:extLst>
          </p:cNvPr>
          <p:cNvSpPr txBox="1"/>
          <p:nvPr/>
        </p:nvSpPr>
        <p:spPr>
          <a:xfrm>
            <a:off x="1864632" y="5806002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837065"/>
                </a:solidFill>
                <a:cs typeface="+mn-ea"/>
              </a:rPr>
              <a:t>赴伦敦参加英国皇家芭蕾学院游学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21ED16-36FF-3555-7C6A-6C1576ED5269}"/>
              </a:ext>
            </a:extLst>
          </p:cNvPr>
          <p:cNvSpPr txBox="1"/>
          <p:nvPr/>
        </p:nvSpPr>
        <p:spPr>
          <a:xfrm>
            <a:off x="7848501" y="5806002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837065"/>
                </a:solidFill>
                <a:cs typeface="+mn-ea"/>
              </a:rPr>
              <a:t>赴香港参加迪士尼巡演游学</a:t>
            </a:r>
          </a:p>
        </p:txBody>
      </p:sp>
      <p:pic>
        <p:nvPicPr>
          <p:cNvPr id="20" name="图片 19" descr="一群人站在建筑前拍照&#10;&#10;AI 生成的内容可能不正确。">
            <a:extLst>
              <a:ext uri="{FF2B5EF4-FFF2-40B4-BE49-F238E27FC236}">
                <a16:creationId xmlns:a16="http://schemas.microsoft.com/office/drawing/2014/main" id="{D0C7DEB8-C0D8-47B2-CEFA-442869D29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48" y="1430918"/>
            <a:ext cx="3200000" cy="1800000"/>
          </a:xfrm>
          <a:prstGeom prst="rect">
            <a:avLst/>
          </a:prstGeom>
        </p:spPr>
      </p:pic>
      <p:pic>
        <p:nvPicPr>
          <p:cNvPr id="22" name="图片 21" descr="一群男人和女人在跳舞&#10;&#10;AI 生成的内容可能不正确。">
            <a:extLst>
              <a:ext uri="{FF2B5EF4-FFF2-40B4-BE49-F238E27FC236}">
                <a16:creationId xmlns:a16="http://schemas.microsoft.com/office/drawing/2014/main" id="{4B7C79ED-4CB4-9671-1281-161281B12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52" y="3517757"/>
            <a:ext cx="3200000" cy="1800000"/>
          </a:xfrm>
          <a:prstGeom prst="rect">
            <a:avLst/>
          </a:prstGeom>
        </p:spPr>
      </p:pic>
      <p:pic>
        <p:nvPicPr>
          <p:cNvPr id="25" name="图片 24" descr="城市里有许多人&#10;&#10;AI 生成的内容可能不正确。">
            <a:extLst>
              <a:ext uri="{FF2B5EF4-FFF2-40B4-BE49-F238E27FC236}">
                <a16:creationId xmlns:a16="http://schemas.microsoft.com/office/drawing/2014/main" id="{991BBC6B-D570-2ECC-6074-A37E3CF751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25" y="3157757"/>
            <a:ext cx="1889630" cy="2520000"/>
          </a:xfrm>
          <a:prstGeom prst="rect">
            <a:avLst/>
          </a:prstGeom>
        </p:spPr>
      </p:pic>
      <p:pic>
        <p:nvPicPr>
          <p:cNvPr id="27" name="图片 26" descr="穿粉色衣服的女孩在广场上&#10;&#10;AI 生成的内容可能不正确。">
            <a:extLst>
              <a:ext uri="{FF2B5EF4-FFF2-40B4-BE49-F238E27FC236}">
                <a16:creationId xmlns:a16="http://schemas.microsoft.com/office/drawing/2014/main" id="{D4625174-AFCB-29F1-C5AB-38603EA1C9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98" y="1259539"/>
            <a:ext cx="1800000" cy="1800000"/>
          </a:xfrm>
          <a:prstGeom prst="rect">
            <a:avLst/>
          </a:prstGeom>
        </p:spPr>
      </p:pic>
      <p:pic>
        <p:nvPicPr>
          <p:cNvPr id="29" name="图片 28" descr="一群人站在石头上&#10;&#10;AI 生成的内容可能不正确。">
            <a:extLst>
              <a:ext uri="{FF2B5EF4-FFF2-40B4-BE49-F238E27FC236}">
                <a16:creationId xmlns:a16="http://schemas.microsoft.com/office/drawing/2014/main" id="{46259C94-CB35-1C25-EEBB-25273971D9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05" y="1259539"/>
            <a:ext cx="1800000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5633720" y="1474470"/>
            <a:ext cx="6558280" cy="3239135"/>
            <a:chOff x="8872" y="2322"/>
            <a:chExt cx="10328" cy="5101"/>
          </a:xfrm>
        </p:grpSpPr>
        <p:sp>
          <p:nvSpPr>
            <p:cNvPr id="13" name="文本框 12"/>
            <p:cNvSpPr txBox="1"/>
            <p:nvPr/>
          </p:nvSpPr>
          <p:spPr>
            <a:xfrm>
              <a:off x="8872" y="4369"/>
              <a:ext cx="10328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pc="190" dirty="0">
                  <a:solidFill>
                    <a:srgbClr val="837065"/>
                  </a:solidFill>
                  <a:cs typeface="+mn-ea"/>
                  <a:sym typeface="+mn-lt"/>
                </a:rPr>
                <a:t>上海台商子女学校芭蕾舞课介绍</a:t>
              </a:r>
              <a:endParaRPr lang="zh-CN" altLang="en-US" sz="6000" spc="190" dirty="0">
                <a:solidFill>
                  <a:srgbClr val="837065"/>
                </a:solidFill>
                <a:effectLst/>
                <a:uFillTx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2372" y="2535"/>
              <a:ext cx="2537" cy="1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800" spc="100">
                  <a:solidFill>
                    <a:srgbClr val="837065"/>
                  </a:solidFill>
                  <a:effectLst/>
                  <a:uFillTx/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5" name="Rectangle 11"/>
            <p:cNvSpPr/>
            <p:nvPr/>
          </p:nvSpPr>
          <p:spPr>
            <a:xfrm rot="2700000">
              <a:off x="12707" y="2322"/>
              <a:ext cx="1867" cy="1867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210C73A5-481D-AD8B-6DB9-8DD06322FB9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27204" r="18166" b="19731"/>
          <a:stretch>
            <a:fillRect/>
          </a:stretch>
        </p:blipFill>
        <p:spPr>
          <a:xfrm>
            <a:off x="1143919" y="575335"/>
            <a:ext cx="4197648" cy="61982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2" name="Rectangle 11"/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18" name="TextBox 6"/>
          <p:cNvSpPr txBox="1"/>
          <p:nvPr/>
        </p:nvSpPr>
        <p:spPr>
          <a:xfrm>
            <a:off x="2273299" y="535305"/>
            <a:ext cx="899767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课程内容</a:t>
            </a:r>
            <a:r>
              <a:rPr lang="en-US" altLang="zh-CN" sz="2800" spc="300" dirty="0">
                <a:solidFill>
                  <a:srgbClr val="837065"/>
                </a:solidFill>
                <a:cs typeface="+mn-ea"/>
                <a:sym typeface="+mn-lt"/>
              </a:rPr>
              <a:t>&amp;</a:t>
            </a:r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学期演出</a:t>
            </a:r>
            <a:endParaRPr lang="zh-CN" sz="28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4" name="图片 3" descr="徽标, 公司名称&#10;&#10;AI 生成的内容可能不正确。">
            <a:extLst>
              <a:ext uri="{FF2B5EF4-FFF2-40B4-BE49-F238E27FC236}">
                <a16:creationId xmlns:a16="http://schemas.microsoft.com/office/drawing/2014/main" id="{FC13BEF2-F9E8-0F66-0974-B4265E414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5" name="图片 4" descr="图片包含 人, 人们, 小孩, 前&#10;&#10;AI 生成的内容可能不正确。">
            <a:extLst>
              <a:ext uri="{FF2B5EF4-FFF2-40B4-BE49-F238E27FC236}">
                <a16:creationId xmlns:a16="http://schemas.microsoft.com/office/drawing/2014/main" id="{3FF7A7A0-9BF8-8B6C-89AF-E03A725DC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8" y="3943760"/>
            <a:ext cx="3240000" cy="2160000"/>
          </a:xfrm>
          <a:prstGeom prst="rect">
            <a:avLst/>
          </a:prstGeom>
        </p:spPr>
      </p:pic>
      <p:pic>
        <p:nvPicPr>
          <p:cNvPr id="7" name="图片 6" descr="舞台上弹吉他的人&#10;&#10;AI 生成的内容可能不正确。">
            <a:extLst>
              <a:ext uri="{FF2B5EF4-FFF2-40B4-BE49-F238E27FC236}">
                <a16:creationId xmlns:a16="http://schemas.microsoft.com/office/drawing/2014/main" id="{FAEDFE81-1D80-C948-BE0D-223EDBC5B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81" y="1321115"/>
            <a:ext cx="3240000" cy="216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92849BD-94EC-63DA-B914-D3E944A2EBA6}"/>
              </a:ext>
            </a:extLst>
          </p:cNvPr>
          <p:cNvSpPr txBox="1"/>
          <p:nvPr/>
        </p:nvSpPr>
        <p:spPr>
          <a:xfrm>
            <a:off x="1722188" y="6166295"/>
            <a:ext cx="2579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837065"/>
                </a:solidFill>
                <a:cs typeface="+mn-ea"/>
              </a:defRPr>
            </a:lvl1pPr>
          </a:lstStyle>
          <a:p>
            <a:r>
              <a:rPr lang="en-US" altLang="zh-CN" dirty="0"/>
              <a:t>2024</a:t>
            </a:r>
            <a:r>
              <a:rPr lang="zh-CN" altLang="en-US" dirty="0"/>
              <a:t>年第二学期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7EC0846-8747-E40C-6E3F-161139326262}"/>
              </a:ext>
            </a:extLst>
          </p:cNvPr>
          <p:cNvSpPr txBox="1"/>
          <p:nvPr/>
        </p:nvSpPr>
        <p:spPr>
          <a:xfrm>
            <a:off x="1588147" y="3542055"/>
            <a:ext cx="2659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300" dirty="0">
                <a:solidFill>
                  <a:srgbClr val="837065"/>
                </a:solidFill>
                <a:cs typeface="+mn-ea"/>
              </a:rPr>
              <a:t>2022年第一学期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1528F2A-505C-B90B-4626-2C57CC442C80}"/>
              </a:ext>
            </a:extLst>
          </p:cNvPr>
          <p:cNvSpPr txBox="1"/>
          <p:nvPr/>
        </p:nvSpPr>
        <p:spPr>
          <a:xfrm>
            <a:off x="5111771" y="1672340"/>
            <a:ext cx="5032546" cy="4570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9400" algn="l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altLang="zh-CN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上海</a:t>
            </a:r>
            <a:r>
              <a:rPr lang="zh-CN" altLang="zh-CN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台商</a:t>
            </a:r>
            <a:r>
              <a:rPr lang="zh-CN" altLang="en-US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子女</a:t>
            </a:r>
            <a:r>
              <a:rPr lang="zh-CN" altLang="zh-CN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学校芭蕾课由英国皇家芭蕾舞学院注册老师授课，以英国皇家芭蕾舞学院教材为教学大纲</a:t>
            </a:r>
            <a:r>
              <a:rPr lang="zh-CN" altLang="en-US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kern="100" spc="0" dirty="0">
              <a:solidFill>
                <a:srgbClr val="595959"/>
              </a:solidFill>
              <a:effectLst/>
              <a:latin typeface="等线 Light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279400" algn="l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altLang="zh-CN" sz="2400" kern="100" dirty="0">
                <a:solidFill>
                  <a:srgbClr val="595959"/>
                </a:solidFill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学习芭蕾舞的基本手位、脚位、站姿、“开、绷、直、立”的基本动作。另外会为学期末的汇报演出排练一个</a:t>
            </a:r>
            <a:r>
              <a:rPr lang="zh-CN" altLang="en-US" sz="2400" kern="100" dirty="0">
                <a:solidFill>
                  <a:srgbClr val="595959"/>
                </a:solidFill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成品</a:t>
            </a:r>
            <a:r>
              <a:rPr lang="zh-CN" altLang="zh-CN" sz="2400" kern="100" spc="0" dirty="0">
                <a:solidFill>
                  <a:srgbClr val="595959"/>
                </a:solidFill>
                <a:effectLst/>
                <a:latin typeface="等线 Light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舞段。</a:t>
            </a:r>
            <a:endParaRPr lang="zh-CN" altLang="zh-CN" sz="3200" kern="100" spc="75" dirty="0">
              <a:solidFill>
                <a:srgbClr val="595959"/>
              </a:solidFill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5327015" y="1474470"/>
            <a:ext cx="6864985" cy="2869565"/>
            <a:chOff x="8389" y="2322"/>
            <a:chExt cx="10811" cy="4519"/>
          </a:xfrm>
        </p:grpSpPr>
        <p:sp>
          <p:nvSpPr>
            <p:cNvPr id="13" name="文本框 12"/>
            <p:cNvSpPr txBox="1"/>
            <p:nvPr/>
          </p:nvSpPr>
          <p:spPr>
            <a:xfrm>
              <a:off x="8389" y="4369"/>
              <a:ext cx="10811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spc="190" dirty="0">
                  <a:solidFill>
                    <a:srgbClr val="837065"/>
                  </a:solidFill>
                  <a:cs typeface="+mn-ea"/>
                  <a:sym typeface="+mn-lt"/>
                </a:rPr>
                <a:t>上海台商子女学校学生参加的延展活动介绍</a:t>
              </a:r>
              <a:endParaRPr lang="zh-CN" altLang="en-US" sz="4800" spc="190" dirty="0">
                <a:solidFill>
                  <a:srgbClr val="837065"/>
                </a:solidFill>
                <a:effectLst/>
                <a:uFillTx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2372" y="2535"/>
              <a:ext cx="2537" cy="1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800" spc="100">
                  <a:solidFill>
                    <a:srgbClr val="837065"/>
                  </a:solidFill>
                  <a:effectLst/>
                  <a:uFillTx/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5" name="Rectangle 11"/>
            <p:cNvSpPr/>
            <p:nvPr/>
          </p:nvSpPr>
          <p:spPr>
            <a:xfrm rot="2700000">
              <a:off x="12707" y="2322"/>
              <a:ext cx="1867" cy="1867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99D496E-12DF-57F6-6E1D-532E4995EDB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27204" r="18166" b="19731"/>
          <a:stretch>
            <a:fillRect/>
          </a:stretch>
        </p:blipFill>
        <p:spPr>
          <a:xfrm>
            <a:off x="1143919" y="575335"/>
            <a:ext cx="4197648" cy="61982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2" name="Rectangle 11"/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18" name="TextBox 6"/>
          <p:cNvSpPr txBox="1"/>
          <p:nvPr/>
        </p:nvSpPr>
        <p:spPr>
          <a:xfrm>
            <a:off x="2273299" y="535305"/>
            <a:ext cx="973979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190" dirty="0">
                <a:solidFill>
                  <a:srgbClr val="837065"/>
                </a:solidFill>
                <a:cs typeface="+mn-ea"/>
                <a:sym typeface="+mn-lt"/>
              </a:rPr>
              <a:t>英皇芭蕾考级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7" name="图片 6" descr="徽标, 公司名称&#10;&#10;AI 生成的内容可能不正确。">
            <a:extLst>
              <a:ext uri="{FF2B5EF4-FFF2-40B4-BE49-F238E27FC236}">
                <a16:creationId xmlns:a16="http://schemas.microsoft.com/office/drawing/2014/main" id="{41389774-BC60-1CDE-18A2-02894E0EE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8BF2D3D1-2AD4-F491-07EC-D23FA3853E56}"/>
              </a:ext>
            </a:extLst>
          </p:cNvPr>
          <p:cNvSpPr txBox="1"/>
          <p:nvPr/>
        </p:nvSpPr>
        <p:spPr>
          <a:xfrm>
            <a:off x="3804501" y="5998552"/>
            <a:ext cx="4695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pc="300" dirty="0">
                <a:solidFill>
                  <a:srgbClr val="837065"/>
                </a:solidFill>
                <a:cs typeface="+mn-ea"/>
              </a:rPr>
              <a:t>陈高妤同学获英皇芭蕾PID级别金章</a:t>
            </a:r>
          </a:p>
        </p:txBody>
      </p:sp>
      <p:pic>
        <p:nvPicPr>
          <p:cNvPr id="22" name="图片 21" descr="图片包含 游戏机, 女人, 窗户&#10;&#10;AI 生成的内容可能不正确。">
            <a:extLst>
              <a:ext uri="{FF2B5EF4-FFF2-40B4-BE49-F238E27FC236}">
                <a16:creationId xmlns:a16="http://schemas.microsoft.com/office/drawing/2014/main" id="{644D64D8-57EE-677D-1142-8EBC45F1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0815" y="1788493"/>
            <a:ext cx="4579870" cy="3434903"/>
          </a:xfrm>
          <a:prstGeom prst="rect">
            <a:avLst/>
          </a:prstGeom>
        </p:spPr>
      </p:pic>
      <p:pic>
        <p:nvPicPr>
          <p:cNvPr id="23" name="图片 22" descr="文本, 信件&#10;&#10;AI 生成的内容可能不正确。">
            <a:extLst>
              <a:ext uri="{FF2B5EF4-FFF2-40B4-BE49-F238E27FC236}">
                <a16:creationId xmlns:a16="http://schemas.microsoft.com/office/drawing/2014/main" id="{62DBB45F-8C55-E243-E025-74DEBF795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17508" r="7834" b="6889"/>
          <a:stretch>
            <a:fillRect/>
          </a:stretch>
        </p:blipFill>
        <p:spPr>
          <a:xfrm>
            <a:off x="6081460" y="1216007"/>
            <a:ext cx="3434905" cy="45798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FD48-C9A2-D10D-9034-0AE852EA9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93D0B72-D89D-9861-1EE5-8A5F8CAC4BD5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2" name="Rectangle 11">
              <a:extLst>
                <a:ext uri="{FF2B5EF4-FFF2-40B4-BE49-F238E27FC236}">
                  <a16:creationId xmlns:a16="http://schemas.microsoft.com/office/drawing/2014/main" id="{7CEEFDBD-ABDE-4D73-83F6-3961A5B9056B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475F0128-40F6-9A69-2107-B7B2FF0DA907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FB9984B1-E7E0-DAB9-FE07-A2AECB620408}"/>
              </a:ext>
            </a:extLst>
          </p:cNvPr>
          <p:cNvSpPr txBox="1"/>
          <p:nvPr/>
        </p:nvSpPr>
        <p:spPr>
          <a:xfrm>
            <a:off x="2209095" y="535633"/>
            <a:ext cx="852251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190" dirty="0">
                <a:solidFill>
                  <a:srgbClr val="837065"/>
                </a:solidFill>
                <a:cs typeface="+mn-ea"/>
                <a:sym typeface="+mn-lt"/>
              </a:rPr>
              <a:t>上海迪斯尼巡游</a:t>
            </a:r>
            <a:endParaRPr lang="zh-CN" sz="2800" spc="19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7" name="图片 6" descr="徽标, 公司名称&#10;&#10;AI 生成的内容可能不正确。">
            <a:extLst>
              <a:ext uri="{FF2B5EF4-FFF2-40B4-BE49-F238E27FC236}">
                <a16:creationId xmlns:a16="http://schemas.microsoft.com/office/drawing/2014/main" id="{D2D7276F-FA94-1702-8474-87CEB3205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12" name="图片 11" descr="一群人在街道上玩滑板&#10;&#10;AI 生成的内容可能不正确。">
            <a:extLst>
              <a:ext uri="{FF2B5EF4-FFF2-40B4-BE49-F238E27FC236}">
                <a16:creationId xmlns:a16="http://schemas.microsoft.com/office/drawing/2014/main" id="{73E74C4D-D11D-B332-7EF5-89C42382A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19" y="1260175"/>
            <a:ext cx="3360000" cy="2520000"/>
          </a:xfrm>
          <a:prstGeom prst="rect">
            <a:avLst/>
          </a:prstGeom>
        </p:spPr>
      </p:pic>
      <p:pic>
        <p:nvPicPr>
          <p:cNvPr id="15" name="图片 14" descr="一群戴帽子的小孩&#10;&#10;AI 生成的内容可能不正确。">
            <a:extLst>
              <a:ext uri="{FF2B5EF4-FFF2-40B4-BE49-F238E27FC236}">
                <a16:creationId xmlns:a16="http://schemas.microsoft.com/office/drawing/2014/main" id="{7AB9039D-A468-4B2B-8DF6-28C0AD986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55" y="4003690"/>
            <a:ext cx="3360000" cy="2520000"/>
          </a:xfrm>
          <a:prstGeom prst="rect">
            <a:avLst/>
          </a:prstGeom>
        </p:spPr>
      </p:pic>
      <p:pic>
        <p:nvPicPr>
          <p:cNvPr id="17" name="图片 16" descr="图片包含 户外, 路, 大, 前&#10;&#10;AI 生成的内容可能不正确。">
            <a:extLst>
              <a:ext uri="{FF2B5EF4-FFF2-40B4-BE49-F238E27FC236}">
                <a16:creationId xmlns:a16="http://schemas.microsoft.com/office/drawing/2014/main" id="{8D70ADB1-E3F6-4037-56AF-5EFB3C710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19" y="4003690"/>
            <a:ext cx="3360000" cy="2520000"/>
          </a:xfrm>
          <a:prstGeom prst="rect">
            <a:avLst/>
          </a:prstGeom>
        </p:spPr>
      </p:pic>
      <p:pic>
        <p:nvPicPr>
          <p:cNvPr id="19" name="图片 18" descr="一群人在广场上&#10;&#10;AI 生成的内容可能不正确。">
            <a:extLst>
              <a:ext uri="{FF2B5EF4-FFF2-40B4-BE49-F238E27FC236}">
                <a16:creationId xmlns:a16="http://schemas.microsoft.com/office/drawing/2014/main" id="{64570AF8-B1E4-3051-DE42-63F151734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55" y="1260175"/>
            <a:ext cx="3360000" cy="25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7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243965" y="1129665"/>
            <a:ext cx="6944360" cy="239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6800" b="1" spc="100">
                <a:solidFill>
                  <a:srgbClr val="837065"/>
                </a:solidFill>
                <a:effectLst/>
                <a:uFillTx/>
                <a:cs typeface="+mn-ea"/>
                <a:sym typeface="+mn-lt"/>
              </a:rPr>
              <a:t>感谢</a:t>
            </a:r>
          </a:p>
          <a:p>
            <a:pPr>
              <a:lnSpc>
                <a:spcPct val="110000"/>
              </a:lnSpc>
            </a:pPr>
            <a:r>
              <a:rPr lang="zh-CN" altLang="en-US" sz="6800" b="1" spc="100">
                <a:solidFill>
                  <a:srgbClr val="837065"/>
                </a:solidFill>
                <a:effectLst/>
                <a:uFillTx/>
                <a:cs typeface="+mn-ea"/>
                <a:sym typeface="+mn-lt"/>
              </a:rPr>
              <a:t>您的观看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292225" y="4145915"/>
            <a:ext cx="6117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spc="580" dirty="0">
                <a:solidFill>
                  <a:srgbClr val="837065"/>
                </a:solidFill>
                <a:uFillTx/>
                <a:cs typeface="+mn-ea"/>
                <a:sym typeface="+mn-lt"/>
              </a:rPr>
              <a:t>艾琳娜舞蹈教室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379855" y="3866515"/>
            <a:ext cx="5334000" cy="0"/>
          </a:xfrm>
          <a:prstGeom prst="line">
            <a:avLst/>
          </a:prstGeom>
          <a:ln w="19050">
            <a:solidFill>
              <a:srgbClr val="837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160DC947-33A1-9A5F-E798-0F1A49F965C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27204" r="18166" b="19731"/>
          <a:stretch>
            <a:fillRect/>
          </a:stretch>
        </p:blipFill>
        <p:spPr>
          <a:xfrm>
            <a:off x="8244328" y="450841"/>
            <a:ext cx="4197648" cy="61982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419381" y="2437194"/>
            <a:ext cx="9918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6000" spc="100" dirty="0">
                <a:solidFill>
                  <a:srgbClr val="837065"/>
                </a:solidFill>
                <a:effectLst/>
                <a:uFillTx/>
                <a:cs typeface="+mn-ea"/>
                <a:sym typeface="+mn-lt"/>
              </a:rPr>
              <a:t>目</a:t>
            </a:r>
          </a:p>
          <a:p>
            <a:pPr>
              <a:lnSpc>
                <a:spcPct val="110000"/>
              </a:lnSpc>
            </a:pPr>
            <a:r>
              <a:rPr lang="zh-CN" altLang="en-US" sz="6000" spc="100" dirty="0">
                <a:solidFill>
                  <a:srgbClr val="837065"/>
                </a:solidFill>
                <a:effectLst/>
                <a:uFillTx/>
                <a:cs typeface="+mn-ea"/>
                <a:sym typeface="+mn-lt"/>
              </a:rPr>
              <a:t>录</a:t>
            </a:r>
            <a:endParaRPr lang="en-US" altLang="zh-CN" sz="2800" spc="100" dirty="0">
              <a:solidFill>
                <a:srgbClr val="837065"/>
              </a:solidFill>
              <a:effectLst/>
              <a:uFillTx/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49300" y="1829743"/>
            <a:ext cx="6288510" cy="3538670"/>
            <a:chOff x="1299" y="2384"/>
            <a:chExt cx="7690" cy="4241"/>
          </a:xfrm>
        </p:grpSpPr>
        <p:sp>
          <p:nvSpPr>
            <p:cNvPr id="2" name="Rectangle 11"/>
            <p:cNvSpPr/>
            <p:nvPr/>
          </p:nvSpPr>
          <p:spPr>
            <a:xfrm rot="2700000">
              <a:off x="1299" y="238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1612" y="258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2853" y="2658"/>
              <a:ext cx="3251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/>
              <a:r>
                <a:rPr lang="zh-CN" altLang="en-US" sz="2000" spc="300" dirty="0">
                  <a:solidFill>
                    <a:srgbClr val="837065"/>
                  </a:solidFill>
                  <a:cs typeface="+mn-ea"/>
                  <a:sym typeface="+mn-lt"/>
                </a:rPr>
                <a:t>艾琳娜舞蹈介绍</a:t>
              </a:r>
              <a:endParaRPr lang="en-US" sz="2000" spc="300" dirty="0">
                <a:solidFill>
                  <a:srgbClr val="837065"/>
                </a:solidFill>
                <a:cs typeface="+mn-ea"/>
                <a:sym typeface="+mn-lt"/>
              </a:endParaRPr>
            </a:p>
          </p:txBody>
        </p:sp>
        <p:sp>
          <p:nvSpPr>
            <p:cNvPr id="20" name="TextBox 12"/>
            <p:cNvSpPr txBox="1"/>
            <p:nvPr/>
          </p:nvSpPr>
          <p:spPr>
            <a:xfrm>
              <a:off x="8942" y="2586"/>
              <a:ext cx="0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endParaRPr lang="en-US" sz="2000" dirty="0">
                <a:solidFill>
                  <a:srgbClr val="837065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11"/>
            <p:cNvSpPr/>
            <p:nvPr/>
          </p:nvSpPr>
          <p:spPr>
            <a:xfrm rot="2700000">
              <a:off x="1299" y="559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27" name="TextBox 12"/>
            <p:cNvSpPr txBox="1"/>
            <p:nvPr/>
          </p:nvSpPr>
          <p:spPr>
            <a:xfrm>
              <a:off x="1612" y="577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03</a:t>
              </a:r>
              <a:endParaRPr 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2717" y="4191"/>
              <a:ext cx="464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/>
              <a:r>
                <a:rPr lang="zh-CN" altLang="en-US" sz="2000" spc="300" dirty="0">
                  <a:solidFill>
                    <a:srgbClr val="837065"/>
                  </a:solidFill>
                  <a:cs typeface="+mn-ea"/>
                  <a:sym typeface="+mn-lt"/>
                </a:rPr>
                <a:t>台商学校芭蕾舞课介绍</a:t>
              </a:r>
              <a:endParaRPr lang="en-US" sz="2000" spc="300" dirty="0">
                <a:solidFill>
                  <a:srgbClr val="837065"/>
                </a:solidFill>
                <a:cs typeface="+mn-ea"/>
                <a:sym typeface="+mn-lt"/>
              </a:endParaRPr>
            </a:p>
          </p:txBody>
        </p:sp>
        <p:sp>
          <p:nvSpPr>
            <p:cNvPr id="33" name="TextBox 6"/>
            <p:cNvSpPr txBox="1"/>
            <p:nvPr/>
          </p:nvSpPr>
          <p:spPr>
            <a:xfrm>
              <a:off x="2486" y="5794"/>
              <a:ext cx="6503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000" spc="300" dirty="0">
                  <a:solidFill>
                    <a:srgbClr val="837065"/>
                  </a:solidFill>
                  <a:cs typeface="+mn-ea"/>
                  <a:sym typeface="+mn-lt"/>
                </a:rPr>
                <a:t>台校学生参加过的延展活动介绍</a:t>
              </a:r>
            </a:p>
          </p:txBody>
        </p:sp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65F13F6-1897-1CDA-9E74-436AFD62A4F5}"/>
                </a:ext>
              </a:extLst>
            </p:cNvPr>
            <p:cNvSpPr/>
            <p:nvPr/>
          </p:nvSpPr>
          <p:spPr>
            <a:xfrm rot="2700000">
              <a:off x="1299" y="3989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70C19E27-7B5D-7E53-9BDF-B0BCA4BA7713}"/>
                </a:ext>
              </a:extLst>
            </p:cNvPr>
            <p:cNvSpPr txBox="1"/>
            <p:nvPr/>
          </p:nvSpPr>
          <p:spPr>
            <a:xfrm>
              <a:off x="1595" y="4191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438910" y="380365"/>
            <a:ext cx="2893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spc="100" dirty="0">
                <a:solidFill>
                  <a:srgbClr val="837065"/>
                </a:solidFill>
                <a:effectLst/>
                <a:uFillTx/>
                <a:cs typeface="+mn-ea"/>
                <a:sym typeface="+mn-lt"/>
              </a:rPr>
              <a:t>CONTENTS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7FA9B3-A6D8-94F9-5CAB-FA176A13449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27204" r="18166" b="19731"/>
          <a:stretch>
            <a:fillRect/>
          </a:stretch>
        </p:blipFill>
        <p:spPr>
          <a:xfrm>
            <a:off x="8244328" y="450841"/>
            <a:ext cx="4197648" cy="61982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20200320-190828-930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415" y="5431155"/>
            <a:ext cx="681355" cy="68135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415915" y="1474470"/>
            <a:ext cx="6878320" cy="2407920"/>
            <a:chOff x="8529" y="2322"/>
            <a:chExt cx="10832" cy="3792"/>
          </a:xfrm>
        </p:grpSpPr>
        <p:sp>
          <p:nvSpPr>
            <p:cNvPr id="13" name="文本框 12"/>
            <p:cNvSpPr txBox="1"/>
            <p:nvPr/>
          </p:nvSpPr>
          <p:spPr>
            <a:xfrm>
              <a:off x="8529" y="4369"/>
              <a:ext cx="10832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spc="300" dirty="0">
                  <a:solidFill>
                    <a:srgbClr val="837065"/>
                  </a:solidFill>
                  <a:cs typeface="+mn-ea"/>
                  <a:sym typeface="+mn-lt"/>
                </a:rPr>
                <a:t>艾琳娜舞蹈介绍</a:t>
              </a:r>
              <a:endParaRPr lang="en-US" altLang="zh-CN" sz="6600" spc="300" dirty="0">
                <a:solidFill>
                  <a:srgbClr val="837065"/>
                </a:solidFill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2372" y="2535"/>
              <a:ext cx="2537" cy="1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400" spc="100">
                  <a:solidFill>
                    <a:srgbClr val="837065"/>
                  </a:solidFill>
                  <a:effectLst/>
                  <a:uFillTx/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5" name="Rectangle 11"/>
            <p:cNvSpPr/>
            <p:nvPr/>
          </p:nvSpPr>
          <p:spPr>
            <a:xfrm rot="2700000">
              <a:off x="12707" y="2322"/>
              <a:ext cx="1867" cy="1867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2800" dirty="0">
                <a:cs typeface="+mn-ea"/>
                <a:sym typeface="+mn-lt"/>
              </a:endParaRPr>
            </a:p>
          </p:txBody>
        </p:sp>
      </p:grpSp>
      <p:pic>
        <p:nvPicPr>
          <p:cNvPr id="9" name="图片 8" descr="徽标, 公司名称&#10;&#10;AI 生成的内容可能不正确。">
            <a:extLst>
              <a:ext uri="{FF2B5EF4-FFF2-40B4-BE49-F238E27FC236}">
                <a16:creationId xmlns:a16="http://schemas.microsoft.com/office/drawing/2014/main" id="{5B7614C3-3AC9-57AA-EBAE-6160E6847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9" y="1845542"/>
            <a:ext cx="3995721" cy="3166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102B6-EE86-42AD-7804-1BC623602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67936B5-AE99-9595-E1BB-08821682C802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6CF47897-7801-825F-A01B-33E209CEA358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BC614A3-332B-366F-AAD5-B93EAB97493A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17AC2D2B-38BF-134A-699C-95DE82889092}"/>
              </a:ext>
            </a:extLst>
          </p:cNvPr>
          <p:cNvSpPr txBox="1"/>
          <p:nvPr/>
        </p:nvSpPr>
        <p:spPr>
          <a:xfrm>
            <a:off x="2273299" y="535305"/>
            <a:ext cx="469973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艾琳娜舞蹈介绍</a:t>
            </a:r>
            <a:r>
              <a:rPr lang="en-US" sz="2800" spc="300" dirty="0">
                <a:solidFill>
                  <a:srgbClr val="837065"/>
                </a:solidFill>
                <a:cs typeface="+mn-ea"/>
                <a:sym typeface="+mn-lt"/>
              </a:rPr>
              <a:t>-</a:t>
            </a:r>
            <a:r>
              <a:rPr lang="zh-CN" altLang="en-US" sz="2000" spc="300" dirty="0">
                <a:solidFill>
                  <a:srgbClr val="837065"/>
                </a:solidFill>
                <a:cs typeface="+mn-ea"/>
                <a:sym typeface="+mn-lt"/>
              </a:rPr>
              <a:t>教室介绍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15" name="图片 14" descr="徽标, 公司名称&#10;&#10;AI 生成的内容可能不正确。">
            <a:extLst>
              <a:ext uri="{FF2B5EF4-FFF2-40B4-BE49-F238E27FC236}">
                <a16:creationId xmlns:a16="http://schemas.microsoft.com/office/drawing/2014/main" id="{C69E3A57-5F9E-5505-F480-BB0E42F53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30" name="图片 29" descr="房间里的摆设布局&#10;&#10;AI 生成的内容可能不正确。">
            <a:extLst>
              <a:ext uri="{FF2B5EF4-FFF2-40B4-BE49-F238E27FC236}">
                <a16:creationId xmlns:a16="http://schemas.microsoft.com/office/drawing/2014/main" id="{AA78A93B-AEC3-0884-C9E6-251D53A75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6" y="1348423"/>
            <a:ext cx="3600000" cy="2698942"/>
          </a:xfrm>
          <a:prstGeom prst="rect">
            <a:avLst/>
          </a:prstGeom>
        </p:spPr>
      </p:pic>
      <p:pic>
        <p:nvPicPr>
          <p:cNvPr id="32" name="图片 31" descr="墙上挂着一幅画&#10;&#10;AI 生成的内容可能不正确。">
            <a:extLst>
              <a:ext uri="{FF2B5EF4-FFF2-40B4-BE49-F238E27FC236}">
                <a16:creationId xmlns:a16="http://schemas.microsoft.com/office/drawing/2014/main" id="{DD36F7AD-E692-5F28-48F1-BD7529E07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79" y="1348423"/>
            <a:ext cx="3600000" cy="2698942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09BE03B-73C4-20D5-9207-42418731398C}"/>
              </a:ext>
            </a:extLst>
          </p:cNvPr>
          <p:cNvSpPr txBox="1"/>
          <p:nvPr/>
        </p:nvSpPr>
        <p:spPr>
          <a:xfrm>
            <a:off x="5504810" y="4337263"/>
            <a:ext cx="5300007" cy="227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837065"/>
                </a:solidFill>
                <a:cs typeface="+mn-ea"/>
                <a:sym typeface="+mn-lt"/>
              </a:rPr>
              <a:t>虹桥校区</a:t>
            </a:r>
            <a:endParaRPr lang="en-US" altLang="zh-CN" sz="1200" b="1" dirty="0">
              <a:solidFill>
                <a:srgbClr val="837065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        上海市闵行区程家桥路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175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号虹桥奕境文创园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211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室</a:t>
            </a:r>
            <a:endParaRPr lang="en-US" altLang="zh-CN" sz="1200" dirty="0">
              <a:solidFill>
                <a:srgbClr val="837065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837065"/>
                </a:solidFill>
                <a:cs typeface="+mn-ea"/>
                <a:sym typeface="+mn-lt"/>
              </a:rPr>
              <a:t>张江校区</a:t>
            </a:r>
            <a:endParaRPr lang="en-US" altLang="zh-CN" sz="1200" b="1" dirty="0">
              <a:solidFill>
                <a:srgbClr val="837065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        上海市浦东新区青铜路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618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弄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43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号地下商铺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06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室</a:t>
            </a:r>
            <a:endParaRPr lang="en-US" altLang="zh-CN" sz="1200" dirty="0">
              <a:solidFill>
                <a:srgbClr val="837065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837065"/>
                </a:solidFill>
                <a:cs typeface="+mn-ea"/>
                <a:sym typeface="+mn-lt"/>
              </a:rPr>
              <a:t>上海台商子女学校</a:t>
            </a:r>
            <a:endParaRPr lang="en-US" altLang="zh-CN" sz="1200" b="1" dirty="0">
              <a:solidFill>
                <a:srgbClr val="837065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        上海市闵行区金辉路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888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号</a:t>
            </a:r>
            <a:endParaRPr lang="en-US" altLang="zh-CN" sz="1200" dirty="0">
              <a:solidFill>
                <a:srgbClr val="837065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837065"/>
                </a:solidFill>
                <a:cs typeface="+mn-ea"/>
                <a:sym typeface="+mn-lt"/>
              </a:rPr>
              <a:t>AKA</a:t>
            </a:r>
            <a:r>
              <a:rPr lang="zh-CN" altLang="en-US" sz="1200" b="1" dirty="0">
                <a:solidFill>
                  <a:srgbClr val="837065"/>
                </a:solidFill>
                <a:cs typeface="+mn-ea"/>
                <a:sym typeface="+mn-lt"/>
              </a:rPr>
              <a:t>国际儿童中心（</a:t>
            </a:r>
            <a:r>
              <a:rPr lang="en-US" altLang="zh-CN" sz="1200" b="1" dirty="0">
                <a:solidFill>
                  <a:srgbClr val="837065"/>
                </a:solidFill>
                <a:cs typeface="+mn-ea"/>
                <a:sym typeface="+mn-lt"/>
              </a:rPr>
              <a:t>Awesome Kids Academy</a:t>
            </a:r>
            <a:r>
              <a:rPr lang="zh-CN" altLang="en-US" sz="1200" b="1" dirty="0">
                <a:solidFill>
                  <a:srgbClr val="837065"/>
                </a:solidFill>
                <a:cs typeface="+mn-ea"/>
                <a:sym typeface="+mn-lt"/>
              </a:rPr>
              <a:t>）</a:t>
            </a:r>
            <a:endParaRPr lang="en-US" altLang="zh-CN" sz="1200" b="1" dirty="0">
              <a:solidFill>
                <a:srgbClr val="837065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        上海市普陀区云岭东路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391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弄</a:t>
            </a:r>
            <a:r>
              <a:rPr lang="en-US" altLang="zh-CN" sz="1200" dirty="0">
                <a:solidFill>
                  <a:srgbClr val="837065"/>
                </a:solidFill>
                <a:cs typeface="+mn-ea"/>
                <a:sym typeface="+mn-lt"/>
              </a:rPr>
              <a:t>3</a:t>
            </a:r>
            <a:r>
              <a:rPr lang="zh-CN" altLang="en-US" sz="1200" dirty="0">
                <a:solidFill>
                  <a:srgbClr val="837065"/>
                </a:solidFill>
                <a:cs typeface="+mn-ea"/>
                <a:sym typeface="+mn-lt"/>
              </a:rPr>
              <a:t>号东渡国际嘉庭广场</a:t>
            </a:r>
            <a:endParaRPr lang="zh-CN" altLang="en-US" sz="14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35" name="图片 34" descr="房间里有桌子和椅子&#10;&#10;AI 生成的内容可能不正确。">
            <a:extLst>
              <a:ext uri="{FF2B5EF4-FFF2-40B4-BE49-F238E27FC236}">
                <a16:creationId xmlns:a16="http://schemas.microsoft.com/office/drawing/2014/main" id="{6BDEAE0D-E645-4DAD-7E2D-DCDEE4101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22" y="1348423"/>
            <a:ext cx="3600000" cy="2698942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B007D7C0-BA9B-3970-B63C-22AA4DE149A6}"/>
              </a:ext>
            </a:extLst>
          </p:cNvPr>
          <p:cNvSpPr txBox="1"/>
          <p:nvPr/>
        </p:nvSpPr>
        <p:spPr>
          <a:xfrm>
            <a:off x="1252729" y="4745087"/>
            <a:ext cx="2257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837065"/>
                </a:solidFill>
                <a:cs typeface="+mn-ea"/>
              </a:rPr>
              <a:t>专业的硬件设施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F7CCE3F-BE1A-7C1E-B3CC-56FBD38256B9}"/>
              </a:ext>
            </a:extLst>
          </p:cNvPr>
          <p:cNvSpPr txBox="1"/>
          <p:nvPr/>
        </p:nvSpPr>
        <p:spPr>
          <a:xfrm>
            <a:off x="1694159" y="5131710"/>
            <a:ext cx="2280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837065"/>
                </a:solidFill>
                <a:cs typeface="+mn-ea"/>
              </a:rPr>
              <a:t>优质的教师团队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026046F-88D1-C666-AB11-58D8AC73B522}"/>
              </a:ext>
            </a:extLst>
          </p:cNvPr>
          <p:cNvSpPr txBox="1"/>
          <p:nvPr/>
        </p:nvSpPr>
        <p:spPr>
          <a:xfrm>
            <a:off x="2179316" y="5532399"/>
            <a:ext cx="2130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837065"/>
                </a:solidFill>
                <a:cs typeface="+mn-ea"/>
              </a:rPr>
              <a:t>系统的课程设置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2C90763-50FC-CC19-51EE-AFFD4D91339B}"/>
              </a:ext>
            </a:extLst>
          </p:cNvPr>
          <p:cNvSpPr txBox="1"/>
          <p:nvPr/>
        </p:nvSpPr>
        <p:spPr>
          <a:xfrm>
            <a:off x="2620024" y="5890596"/>
            <a:ext cx="2522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837065"/>
                </a:solidFill>
                <a:cs typeface="+mn-ea"/>
              </a:rPr>
              <a:t>多样的展示机会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9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FD93E-DC63-98F0-C9AB-ED18C63E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穿着黑色衣服的人&#10;&#10;AI 生成的内容可能不正确。">
            <a:extLst>
              <a:ext uri="{FF2B5EF4-FFF2-40B4-BE49-F238E27FC236}">
                <a16:creationId xmlns:a16="http://schemas.microsoft.com/office/drawing/2014/main" id="{94800E8D-FB89-1EA3-0805-7792E619A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88" y="1260175"/>
            <a:ext cx="2193547" cy="324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7C6CEA3-8380-DA63-7E61-B1031D614FF3}"/>
              </a:ext>
            </a:extLst>
          </p:cNvPr>
          <p:cNvSpPr txBox="1"/>
          <p:nvPr/>
        </p:nvSpPr>
        <p:spPr>
          <a:xfrm>
            <a:off x="4555588" y="4712339"/>
            <a:ext cx="2728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rgbClr val="837065"/>
                </a:solidFill>
                <a:cs typeface="+mn-ea"/>
                <a:sym typeface="+mn-lt"/>
              </a:rPr>
              <a:t>金路老师</a:t>
            </a:r>
            <a:br>
              <a:rPr lang="en-US" altLang="zh-CN" sz="1600" dirty="0">
                <a:solidFill>
                  <a:srgbClr val="837065"/>
                </a:solidFill>
                <a:cs typeface="+mn-ea"/>
                <a:sym typeface="+mn-lt"/>
              </a:rPr>
            </a:br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创始人 教学总监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en-US" altLang="zh-CN" sz="800" dirty="0">
                <a:solidFill>
                  <a:srgbClr val="837065"/>
                </a:solidFill>
                <a:cs typeface="+mn-ea"/>
                <a:sym typeface="+mn-lt"/>
              </a:rPr>
              <a:t> 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毕业于上海市舞蹈学校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上海市舞蹈家协会成员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英国皇家舞蹈学院会员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英国皇家舞蹈学院注册教师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英国皇家舞蹈学院</a:t>
            </a:r>
            <a:r>
              <a:rPr lang="en-US" altLang="zh-CN" sz="1600" dirty="0">
                <a:solidFill>
                  <a:srgbClr val="837065"/>
                </a:solidFill>
                <a:cs typeface="+mn-ea"/>
                <a:sym typeface="+mn-lt"/>
              </a:rPr>
              <a:t>CBTS</a:t>
            </a:r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导师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4464807-D923-F516-4D9E-72BDEABA21CA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876896C-5069-A71E-9FAD-7419D075F598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C2CF772-7531-4609-F636-37E76A07940F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A8481636-0E30-559F-9DC5-3231ED9AD2BE}"/>
              </a:ext>
            </a:extLst>
          </p:cNvPr>
          <p:cNvSpPr txBox="1"/>
          <p:nvPr/>
        </p:nvSpPr>
        <p:spPr>
          <a:xfrm>
            <a:off x="2273299" y="535305"/>
            <a:ext cx="469973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艾琳娜舞蹈介绍</a:t>
            </a:r>
            <a:r>
              <a:rPr lang="en-US" sz="2800" spc="300" dirty="0">
                <a:solidFill>
                  <a:srgbClr val="837065"/>
                </a:solidFill>
                <a:cs typeface="+mn-ea"/>
                <a:sym typeface="+mn-lt"/>
              </a:rPr>
              <a:t>-</a:t>
            </a:r>
            <a:r>
              <a:rPr lang="zh-CN" altLang="en-US" sz="2000" spc="300" dirty="0">
                <a:solidFill>
                  <a:srgbClr val="837065"/>
                </a:solidFill>
                <a:cs typeface="+mn-ea"/>
                <a:sym typeface="+mn-lt"/>
              </a:rPr>
              <a:t>教师介绍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2" name="图片 1" descr="徽标, 公司名称&#10;&#10;AI 生成的内容可能不正确。">
            <a:extLst>
              <a:ext uri="{FF2B5EF4-FFF2-40B4-BE49-F238E27FC236}">
                <a16:creationId xmlns:a16="http://schemas.microsoft.com/office/drawing/2014/main" id="{E2A832AF-029F-055F-BFD2-DBBD1BF0A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5" name="图片 4" descr="穿着黑色衣服的人&#10;&#10;AI 生成的内容可能不正确。">
            <a:extLst>
              <a:ext uri="{FF2B5EF4-FFF2-40B4-BE49-F238E27FC236}">
                <a16:creationId xmlns:a16="http://schemas.microsoft.com/office/drawing/2014/main" id="{81558361-9DB0-1428-E2A7-373B5CD99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40" y="1260175"/>
            <a:ext cx="2216242" cy="3240000"/>
          </a:xfrm>
          <a:prstGeom prst="rect">
            <a:avLst/>
          </a:prstGeom>
        </p:spPr>
      </p:pic>
      <p:pic>
        <p:nvPicPr>
          <p:cNvPr id="7" name="图片 6" descr="男人穿着裙子&#10;&#10;AI 生成的内容可能不正确。">
            <a:extLst>
              <a:ext uri="{FF2B5EF4-FFF2-40B4-BE49-F238E27FC236}">
                <a16:creationId xmlns:a16="http://schemas.microsoft.com/office/drawing/2014/main" id="{1D6E069B-C6BD-2783-5A61-0B1AB00B8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76" y="1217216"/>
            <a:ext cx="2160000" cy="324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D17C58D-E088-6A50-E4C6-2E96236A0386}"/>
              </a:ext>
            </a:extLst>
          </p:cNvPr>
          <p:cNvSpPr txBox="1"/>
          <p:nvPr/>
        </p:nvSpPr>
        <p:spPr>
          <a:xfrm>
            <a:off x="1209340" y="4720441"/>
            <a:ext cx="27289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rgbClr val="837065"/>
                </a:solidFill>
                <a:cs typeface="+mn-ea"/>
                <a:sym typeface="+mn-lt"/>
              </a:rPr>
              <a:t>赫鑫阳老师</a:t>
            </a:r>
            <a:endParaRPr lang="en-US" altLang="zh-CN" sz="1600" b="1" spc="3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spc="300" dirty="0">
                <a:solidFill>
                  <a:srgbClr val="837065"/>
                </a:solidFill>
                <a:cs typeface="+mn-ea"/>
                <a:sym typeface="+mn-lt"/>
              </a:rPr>
              <a:t>资深教师</a:t>
            </a:r>
            <a:endParaRPr lang="en-US" altLang="zh-CN" sz="1600" spc="3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en-US" altLang="zh-CN" sz="600" dirty="0">
                <a:solidFill>
                  <a:srgbClr val="837065"/>
                </a:solidFill>
                <a:cs typeface="+mn-ea"/>
                <a:sym typeface="+mn-lt"/>
              </a:rPr>
              <a:t>  </a:t>
            </a:r>
            <a:br>
              <a:rPr lang="en-US" altLang="zh-CN" sz="1600" dirty="0">
                <a:solidFill>
                  <a:srgbClr val="837065"/>
                </a:solidFill>
                <a:cs typeface="+mn-ea"/>
                <a:sym typeface="+mn-lt"/>
              </a:rPr>
            </a:br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辽宁芭蕾舞学校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上海同济大学舞蹈系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英国皇家舞蹈学院会员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英国皇家舞蹈学院注册教师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D4D8A0-9791-93C7-BB38-60FD1C09AD62}"/>
              </a:ext>
            </a:extLst>
          </p:cNvPr>
          <p:cNvSpPr txBox="1"/>
          <p:nvPr/>
        </p:nvSpPr>
        <p:spPr>
          <a:xfrm>
            <a:off x="7937976" y="4712338"/>
            <a:ext cx="2728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rgbClr val="837065"/>
                </a:solidFill>
                <a:cs typeface="+mn-ea"/>
                <a:sym typeface="+mn-lt"/>
              </a:rPr>
              <a:t>李萌老师</a:t>
            </a:r>
            <a:endParaRPr lang="en-US" altLang="zh-CN" sz="1600" b="1" spc="3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spc="300" dirty="0">
                <a:solidFill>
                  <a:srgbClr val="837065"/>
                </a:solidFill>
                <a:cs typeface="+mn-ea"/>
                <a:sym typeface="+mn-lt"/>
              </a:rPr>
              <a:t>资深教师</a:t>
            </a:r>
            <a:endParaRPr lang="en-US" altLang="zh-CN" sz="1600" spc="3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en-US" altLang="zh-CN" sz="800" dirty="0">
                <a:solidFill>
                  <a:srgbClr val="837065"/>
                </a:solidFill>
                <a:cs typeface="+mn-ea"/>
                <a:sym typeface="+mn-lt"/>
              </a:rPr>
              <a:t> </a:t>
            </a:r>
            <a:br>
              <a:rPr lang="en-US" altLang="zh-CN" sz="1600" dirty="0">
                <a:solidFill>
                  <a:srgbClr val="837065"/>
                </a:solidFill>
                <a:cs typeface="+mn-ea"/>
                <a:sym typeface="+mn-lt"/>
              </a:rPr>
            </a:br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四川舞蹈学校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上海同济大学舞蹈系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英国皇家舞蹈学院会员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  <a:p>
            <a:r>
              <a:rPr lang="zh-CN" altLang="en-US" sz="1600" dirty="0">
                <a:solidFill>
                  <a:srgbClr val="837065"/>
                </a:solidFill>
                <a:cs typeface="+mn-ea"/>
                <a:sym typeface="+mn-lt"/>
              </a:rPr>
              <a:t>英国皇家舞蹈学院注册教师</a:t>
            </a:r>
            <a:endParaRPr lang="en-US" altLang="zh-CN" sz="1600" dirty="0">
              <a:solidFill>
                <a:srgbClr val="837065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11380-2F54-C8B0-B7AD-F45CB9D59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2A675F77-4735-ADED-6539-7AAC8C029542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9D6A3232-D298-8AAB-2981-499D2D0C45E1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4C79D9-F67E-9963-D3F5-FC04A2BB61FA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4F1A4B8C-16FD-6BEC-F999-C0F068C83201}"/>
              </a:ext>
            </a:extLst>
          </p:cNvPr>
          <p:cNvSpPr txBox="1"/>
          <p:nvPr/>
        </p:nvSpPr>
        <p:spPr>
          <a:xfrm>
            <a:off x="2273299" y="535305"/>
            <a:ext cx="469973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艾琳娜舞蹈介绍</a:t>
            </a:r>
            <a:r>
              <a:rPr lang="en-US" sz="2800" spc="300" dirty="0">
                <a:solidFill>
                  <a:srgbClr val="837065"/>
                </a:solidFill>
                <a:cs typeface="+mn-ea"/>
                <a:sym typeface="+mn-lt"/>
              </a:rPr>
              <a:t>-</a:t>
            </a:r>
            <a:r>
              <a:rPr lang="zh-CN" altLang="en-US" sz="2000" spc="300" dirty="0">
                <a:solidFill>
                  <a:srgbClr val="837065"/>
                </a:solidFill>
                <a:cs typeface="+mn-ea"/>
                <a:sym typeface="+mn-lt"/>
              </a:rPr>
              <a:t>课程和考级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2" name="图片 1" descr="徽标, 公司名称&#10;&#10;AI 生成的内容可能不正确。">
            <a:extLst>
              <a:ext uri="{FF2B5EF4-FFF2-40B4-BE49-F238E27FC236}">
                <a16:creationId xmlns:a16="http://schemas.microsoft.com/office/drawing/2014/main" id="{5DBF6495-AA92-23A9-DA4F-DE136E4F0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50" name="图片 49" descr="街道边的建筑&#10;&#10;AI 生成的内容可能不正确。">
            <a:extLst>
              <a:ext uri="{FF2B5EF4-FFF2-40B4-BE49-F238E27FC236}">
                <a16:creationId xmlns:a16="http://schemas.microsoft.com/office/drawing/2014/main" id="{4635B27B-AB61-0F76-4344-854D67F31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5" y="1321115"/>
            <a:ext cx="4838956" cy="4838956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23D36D4E-7957-2A35-A98C-9C1C6BD93674}"/>
              </a:ext>
            </a:extLst>
          </p:cNvPr>
          <p:cNvSpPr txBox="1"/>
          <p:nvPr/>
        </p:nvSpPr>
        <p:spPr>
          <a:xfrm>
            <a:off x="6545530" y="1386942"/>
            <a:ext cx="4408859" cy="3854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2000" spc="300" dirty="0">
                <a:solidFill>
                  <a:srgbClr val="837065"/>
                </a:solidFill>
                <a:cs typeface="+mn-ea"/>
              </a:rPr>
              <a:t>关于英皇芭蕾课程体系</a:t>
            </a:r>
            <a:endParaRPr lang="en-US" altLang="zh-CN" sz="2000" spc="300" dirty="0">
              <a:solidFill>
                <a:srgbClr val="837065"/>
              </a:solidFill>
              <a:cs typeface="+mn-ea"/>
            </a:endParaRPr>
          </a:p>
          <a:p>
            <a:pPr algn="ctr"/>
            <a:endParaRPr lang="zh-CN" altLang="zh-CN" sz="500" spc="300" dirty="0">
              <a:solidFill>
                <a:srgbClr val="837065"/>
              </a:solidFill>
              <a:cs typeface="+mn-ea"/>
            </a:endParaRPr>
          </a:p>
          <a:p>
            <a:pPr indent="457200">
              <a:lnSpc>
                <a:spcPct val="200000"/>
              </a:lnSpc>
            </a:pP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英国皇家舞蹈学院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(</a:t>
            </a:r>
            <a:r>
              <a:rPr lang="en-US" altLang="zh-CN" sz="1600" dirty="0" err="1">
                <a:solidFill>
                  <a:srgbClr val="837065"/>
                </a:solidFill>
                <a:cs typeface="+mn-ea"/>
              </a:rPr>
              <a:t>RoyalAcademy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 of Dance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，简称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 RAD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，即“英皇”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)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是世界领先的著名舞蹈教育与培训机构，创建于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 1920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年，总部设在伦敦，专注于芭蕾舞蹈教有、考级和师资培训，在全世界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 80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多个国家有分支机啊，全世界超过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 100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万学员，全球注册教师仅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 8000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余名，每年有多达</a:t>
            </a:r>
            <a:r>
              <a:rPr lang="en-US" altLang="zh-CN" sz="1600" dirty="0">
                <a:solidFill>
                  <a:srgbClr val="837065"/>
                </a:solidFill>
                <a:cs typeface="+mn-ea"/>
              </a:rPr>
              <a:t> 25 </a:t>
            </a:r>
            <a:r>
              <a:rPr lang="zh-CN" altLang="zh-CN" sz="1600" dirty="0">
                <a:solidFill>
                  <a:srgbClr val="837065"/>
                </a:solidFill>
                <a:cs typeface="+mn-ea"/>
              </a:rPr>
              <a:t>万人次参加体系内的各项考试。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1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2D1EE-6791-0568-14F0-D2AA954F6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4941E36-487E-7977-D3B9-BF0809D63F8B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973046C-546E-23FC-51BB-F9FC34769930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626A5402-5B91-547A-510A-3D68C500F90A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1E53687E-B839-E876-44BC-29A9A4AFC653}"/>
              </a:ext>
            </a:extLst>
          </p:cNvPr>
          <p:cNvSpPr txBox="1"/>
          <p:nvPr/>
        </p:nvSpPr>
        <p:spPr>
          <a:xfrm>
            <a:off x="2273299" y="535305"/>
            <a:ext cx="469973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艾琳娜舞蹈介绍</a:t>
            </a:r>
            <a:r>
              <a:rPr lang="en-US" sz="2800" spc="300" dirty="0">
                <a:solidFill>
                  <a:srgbClr val="837065"/>
                </a:solidFill>
                <a:cs typeface="+mn-ea"/>
                <a:sym typeface="+mn-lt"/>
              </a:rPr>
              <a:t>-</a:t>
            </a:r>
            <a:r>
              <a:rPr lang="zh-CN" altLang="en-US" sz="2000" spc="300" dirty="0">
                <a:solidFill>
                  <a:srgbClr val="837065"/>
                </a:solidFill>
                <a:cs typeface="+mn-ea"/>
                <a:sym typeface="+mn-lt"/>
              </a:rPr>
              <a:t>年度发表会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2" name="图片 1" descr="徽标, 公司名称&#10;&#10;AI 生成的内容可能不正确。">
            <a:extLst>
              <a:ext uri="{FF2B5EF4-FFF2-40B4-BE49-F238E27FC236}">
                <a16:creationId xmlns:a16="http://schemas.microsoft.com/office/drawing/2014/main" id="{FD70657A-6A8A-B094-8E5D-38DE42476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14" name="图片 13" descr="舞台上有人在表演&#10;&#10;AI 生成的内容可能不正确。">
            <a:extLst>
              <a:ext uri="{FF2B5EF4-FFF2-40B4-BE49-F238E27FC236}">
                <a16:creationId xmlns:a16="http://schemas.microsoft.com/office/drawing/2014/main" id="{54EA7919-B0FF-A792-2359-0C92385D5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6" y="1522765"/>
            <a:ext cx="3777667" cy="2520000"/>
          </a:xfrm>
          <a:prstGeom prst="rect">
            <a:avLst/>
          </a:prstGeom>
        </p:spPr>
      </p:pic>
      <p:pic>
        <p:nvPicPr>
          <p:cNvPr id="17" name="图片 16" descr="图片包含 室内, 桌子, 照片, 旧&#10;&#10;AI 生成的内容可能不正确。">
            <a:extLst>
              <a:ext uri="{FF2B5EF4-FFF2-40B4-BE49-F238E27FC236}">
                <a16:creationId xmlns:a16="http://schemas.microsoft.com/office/drawing/2014/main" id="{621D9F6C-88CE-C891-7AEF-8F0984572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62" y="4154690"/>
            <a:ext cx="3782333" cy="2520000"/>
          </a:xfrm>
          <a:prstGeom prst="rect">
            <a:avLst/>
          </a:prstGeom>
        </p:spPr>
      </p:pic>
      <p:pic>
        <p:nvPicPr>
          <p:cNvPr id="21" name="图片 20" descr="一群人在舞台上表演的几个人&#10;&#10;AI 生成的内容可能不正确。">
            <a:extLst>
              <a:ext uri="{FF2B5EF4-FFF2-40B4-BE49-F238E27FC236}">
                <a16:creationId xmlns:a16="http://schemas.microsoft.com/office/drawing/2014/main" id="{DDFA009D-47EC-A639-0B24-2D57638ED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72" y="1541986"/>
            <a:ext cx="3780000" cy="2520000"/>
          </a:xfrm>
          <a:prstGeom prst="rect">
            <a:avLst/>
          </a:prstGeom>
        </p:spPr>
      </p:pic>
      <p:pic>
        <p:nvPicPr>
          <p:cNvPr id="24" name="图片 23" descr="图片包含 室内, 桌子, 建筑, 监控&#10;&#10;AI 生成的内容可能不正确。">
            <a:extLst>
              <a:ext uri="{FF2B5EF4-FFF2-40B4-BE49-F238E27FC236}">
                <a16:creationId xmlns:a16="http://schemas.microsoft.com/office/drawing/2014/main" id="{CA47D8D8-659E-81B5-D847-415C1FC3F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5" y="4154690"/>
            <a:ext cx="3780000" cy="2520000"/>
          </a:xfrm>
          <a:prstGeom prst="rect">
            <a:avLst/>
          </a:prstGeom>
        </p:spPr>
      </p:pic>
      <p:pic>
        <p:nvPicPr>
          <p:cNvPr id="26" name="图片 25" descr="图片包含 室内, 桌子, 建筑, 一群&#10;&#10;AI 生成的内容可能不正确。">
            <a:extLst>
              <a:ext uri="{FF2B5EF4-FFF2-40B4-BE49-F238E27FC236}">
                <a16:creationId xmlns:a16="http://schemas.microsoft.com/office/drawing/2014/main" id="{E86EC797-59C0-5514-9089-8D7E9120C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67" y="1541986"/>
            <a:ext cx="3780000" cy="25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6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76C88-E122-94CF-1F6D-C21B4511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851BFD2-0D37-6629-A7BB-90D0077F6031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DC869A4-6A07-BA29-3806-08FDF6538481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C6D0582A-2B8F-4A46-2885-1BC6CA6D26AC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A1CE284C-B178-9BD3-A12A-8868E4B94CC1}"/>
              </a:ext>
            </a:extLst>
          </p:cNvPr>
          <p:cNvSpPr txBox="1"/>
          <p:nvPr/>
        </p:nvSpPr>
        <p:spPr>
          <a:xfrm>
            <a:off x="2273299" y="535305"/>
            <a:ext cx="469973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艾琳娜舞蹈介绍</a:t>
            </a:r>
            <a:r>
              <a:rPr lang="en-US" sz="2800" spc="300" dirty="0">
                <a:solidFill>
                  <a:srgbClr val="837065"/>
                </a:solidFill>
                <a:cs typeface="+mn-ea"/>
                <a:sym typeface="+mn-lt"/>
              </a:rPr>
              <a:t>-</a:t>
            </a:r>
            <a:r>
              <a:rPr lang="zh-CN" altLang="en-US" sz="2000" spc="300" dirty="0">
                <a:solidFill>
                  <a:srgbClr val="837065"/>
                </a:solidFill>
                <a:cs typeface="+mn-ea"/>
                <a:sym typeface="+mn-lt"/>
              </a:rPr>
              <a:t>比赛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2" name="图片 1" descr="徽标, 公司名称&#10;&#10;AI 生成的内容可能不正确。">
            <a:extLst>
              <a:ext uri="{FF2B5EF4-FFF2-40B4-BE49-F238E27FC236}">
                <a16:creationId xmlns:a16="http://schemas.microsoft.com/office/drawing/2014/main" id="{5F89C22E-67FD-BB81-FD67-0D5B6D061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24" name="图片 23" descr="舞台上有人在演出&#10;&#10;AI 生成的内容可能不正确。">
            <a:extLst>
              <a:ext uri="{FF2B5EF4-FFF2-40B4-BE49-F238E27FC236}">
                <a16:creationId xmlns:a16="http://schemas.microsoft.com/office/drawing/2014/main" id="{F4D20561-1A6A-AE07-F528-D1955FB70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9" y="1361182"/>
            <a:ext cx="4860000" cy="32400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0182015-6A30-66E3-8D60-CD973EB8D17E}"/>
              </a:ext>
            </a:extLst>
          </p:cNvPr>
          <p:cNvSpPr txBox="1"/>
          <p:nvPr/>
        </p:nvSpPr>
        <p:spPr>
          <a:xfrm>
            <a:off x="902119" y="4744881"/>
            <a:ext cx="5062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时间圆舞曲</a:t>
            </a:r>
            <a:r>
              <a:rPr lang="en-US" altLang="zh-CN" dirty="0"/>
              <a:t>》</a:t>
            </a:r>
            <a:r>
              <a:rPr lang="zh-CN" altLang="en-US" dirty="0"/>
              <a:t>海外桃李杯·第十二届国际舞蹈展演上海站特金奖(年度芭蕾群舞最高分）</a:t>
            </a:r>
          </a:p>
        </p:txBody>
      </p:sp>
      <p:pic>
        <p:nvPicPr>
          <p:cNvPr id="28" name="图片 27" descr="图片包含 跳舞, 男人, 女孩, 前&#10;&#10;AI 生成的内容可能不正确。">
            <a:extLst>
              <a:ext uri="{FF2B5EF4-FFF2-40B4-BE49-F238E27FC236}">
                <a16:creationId xmlns:a16="http://schemas.microsoft.com/office/drawing/2014/main" id="{8E600432-6CBB-9218-DC2F-E1115BBE2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31" y="1361182"/>
            <a:ext cx="4860000" cy="3240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57836063-3065-43D7-3949-5FE81BE517A6}"/>
              </a:ext>
            </a:extLst>
          </p:cNvPr>
          <p:cNvSpPr txBox="1"/>
          <p:nvPr/>
        </p:nvSpPr>
        <p:spPr>
          <a:xfrm>
            <a:off x="6307131" y="4744880"/>
            <a:ext cx="4851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《</a:t>
            </a:r>
            <a:r>
              <a:rPr lang="zh-CN" altLang="en-US" dirty="0"/>
              <a:t>心爱安娜</a:t>
            </a:r>
            <a:r>
              <a:rPr lang="en-US" altLang="zh-CN" dirty="0"/>
              <a:t>》</a:t>
            </a:r>
            <a:r>
              <a:rPr lang="zh-CN" altLang="en-US" dirty="0"/>
              <a:t>获</a:t>
            </a:r>
            <a:r>
              <a:rPr lang="en-US" altLang="zh-CN" dirty="0"/>
              <a:t>GDC</a:t>
            </a:r>
            <a:r>
              <a:rPr lang="zh-CN" altLang="en-US" dirty="0"/>
              <a:t>金奖</a:t>
            </a:r>
            <a:endParaRPr lang="en-US" altLang="zh-CN" dirty="0"/>
          </a:p>
          <a:p>
            <a:pPr algn="ctr"/>
            <a:r>
              <a:rPr lang="zh-CN" altLang="en-US" dirty="0"/>
              <a:t>并获得“最具潜力奖”晋级全球赛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A160C-78DE-7812-E73C-6D1DA215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B9A966E-03E2-1109-6C0C-32031D6C47DC}"/>
              </a:ext>
            </a:extLst>
          </p:cNvPr>
          <p:cNvGrpSpPr/>
          <p:nvPr/>
        </p:nvGrpSpPr>
        <p:grpSpPr>
          <a:xfrm>
            <a:off x="1344930" y="469900"/>
            <a:ext cx="654685" cy="654685"/>
            <a:chOff x="3712" y="2404"/>
            <a:chExt cx="1031" cy="1031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683D180B-2425-3C12-CE06-271E03A31386}"/>
                </a:ext>
              </a:extLst>
            </p:cNvPr>
            <p:cNvSpPr/>
            <p:nvPr/>
          </p:nvSpPr>
          <p:spPr>
            <a:xfrm rot="2700000">
              <a:off x="3712" y="2404"/>
              <a:ext cx="1031" cy="1031"/>
            </a:xfrm>
            <a:prstGeom prst="ellipse">
              <a:avLst/>
            </a:prstGeom>
            <a:noFill/>
            <a:ln>
              <a:solidFill>
                <a:srgbClr val="AE9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3200" dirty="0">
                <a:cs typeface="+mn-ea"/>
                <a:sym typeface="+mn-lt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DCEB479D-8606-2D21-1B0B-7B4F9A4376CC}"/>
                </a:ext>
              </a:extLst>
            </p:cNvPr>
            <p:cNvSpPr txBox="1"/>
            <p:nvPr/>
          </p:nvSpPr>
          <p:spPr>
            <a:xfrm>
              <a:off x="4025" y="2604"/>
              <a:ext cx="475" cy="63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2000" dirty="0">
                  <a:solidFill>
                    <a:srgbClr val="837065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72792C7F-3C7E-DFA7-90A2-22644BC0D070}"/>
              </a:ext>
            </a:extLst>
          </p:cNvPr>
          <p:cNvSpPr txBox="1"/>
          <p:nvPr/>
        </p:nvSpPr>
        <p:spPr>
          <a:xfrm>
            <a:off x="2273299" y="535305"/>
            <a:ext cx="469973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800" spc="300" dirty="0">
                <a:solidFill>
                  <a:srgbClr val="837065"/>
                </a:solidFill>
                <a:cs typeface="+mn-ea"/>
                <a:sym typeface="+mn-lt"/>
              </a:rPr>
              <a:t>艾琳娜舞蹈介绍</a:t>
            </a:r>
            <a:r>
              <a:rPr lang="en-US" sz="2800" spc="300" dirty="0">
                <a:solidFill>
                  <a:srgbClr val="837065"/>
                </a:solidFill>
                <a:cs typeface="+mn-ea"/>
                <a:sym typeface="+mn-lt"/>
              </a:rPr>
              <a:t>-</a:t>
            </a:r>
            <a:r>
              <a:rPr lang="zh-CN" altLang="en-US" sz="2000" spc="300" dirty="0">
                <a:solidFill>
                  <a:srgbClr val="837065"/>
                </a:solidFill>
                <a:cs typeface="+mn-ea"/>
                <a:sym typeface="+mn-lt"/>
              </a:rPr>
              <a:t>比赛</a:t>
            </a:r>
            <a:endParaRPr lang="zh-CN" sz="2000" spc="300" dirty="0">
              <a:solidFill>
                <a:srgbClr val="837065"/>
              </a:solidFill>
              <a:cs typeface="+mn-ea"/>
              <a:sym typeface="+mn-lt"/>
            </a:endParaRPr>
          </a:p>
        </p:txBody>
      </p:sp>
      <p:pic>
        <p:nvPicPr>
          <p:cNvPr id="2" name="图片 1" descr="徽标, 公司名称&#10;&#10;AI 生成的内容可能不正确。">
            <a:extLst>
              <a:ext uri="{FF2B5EF4-FFF2-40B4-BE49-F238E27FC236}">
                <a16:creationId xmlns:a16="http://schemas.microsoft.com/office/drawing/2014/main" id="{71B45F1F-E9B6-35C6-3662-6C2E0C819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4" y="5068047"/>
            <a:ext cx="2388083" cy="1892739"/>
          </a:xfrm>
          <a:prstGeom prst="rect">
            <a:avLst/>
          </a:prstGeom>
        </p:spPr>
      </p:pic>
      <p:pic>
        <p:nvPicPr>
          <p:cNvPr id="4" name="图片 3" descr="紫色头发的卡通人物&#10;&#10;AI 生成的内容可能不正确。">
            <a:extLst>
              <a:ext uri="{FF2B5EF4-FFF2-40B4-BE49-F238E27FC236}">
                <a16:creationId xmlns:a16="http://schemas.microsoft.com/office/drawing/2014/main" id="{604CE092-E5A5-D7BE-6D73-F923004F0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05" y="3972263"/>
            <a:ext cx="2016000" cy="2520000"/>
          </a:xfrm>
          <a:prstGeom prst="rect">
            <a:avLst/>
          </a:prstGeom>
        </p:spPr>
      </p:pic>
      <p:pic>
        <p:nvPicPr>
          <p:cNvPr id="6" name="图片 5" descr="女人穿着粉色的裙子&#10;&#10;AI 生成的内容可能不正确。">
            <a:extLst>
              <a:ext uri="{FF2B5EF4-FFF2-40B4-BE49-F238E27FC236}">
                <a16:creationId xmlns:a16="http://schemas.microsoft.com/office/drawing/2014/main" id="{69E4F746-CAAC-970A-5239-730D175D2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7" y="3946668"/>
            <a:ext cx="1680000" cy="2520000"/>
          </a:xfrm>
          <a:prstGeom prst="rect">
            <a:avLst/>
          </a:prstGeom>
        </p:spPr>
      </p:pic>
      <p:pic>
        <p:nvPicPr>
          <p:cNvPr id="14" name="图片 13" descr="图片包含 运动, 游戏机, 女人, 粉色&#10;&#10;AI 生成的内容可能不正确。">
            <a:extLst>
              <a:ext uri="{FF2B5EF4-FFF2-40B4-BE49-F238E27FC236}">
                <a16:creationId xmlns:a16="http://schemas.microsoft.com/office/drawing/2014/main" id="{499702EF-E6F5-E02B-DEB1-F31A3917E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3" y="1180483"/>
            <a:ext cx="3779409" cy="2520000"/>
          </a:xfrm>
          <a:prstGeom prst="rect">
            <a:avLst/>
          </a:prstGeom>
        </p:spPr>
      </p:pic>
      <p:pic>
        <p:nvPicPr>
          <p:cNvPr id="16" name="图片 15" descr="拿着球拍的女人&#10;&#10;AI 生成的内容可能不正确。">
            <a:extLst>
              <a:ext uri="{FF2B5EF4-FFF2-40B4-BE49-F238E27FC236}">
                <a16:creationId xmlns:a16="http://schemas.microsoft.com/office/drawing/2014/main" id="{9205DE69-E3DD-AD48-D86F-00A836490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47" y="1180483"/>
            <a:ext cx="3778819" cy="2520000"/>
          </a:xfrm>
          <a:prstGeom prst="rect">
            <a:avLst/>
          </a:prstGeom>
        </p:spPr>
      </p:pic>
      <p:pic>
        <p:nvPicPr>
          <p:cNvPr id="18" name="图片 17" descr="图片包含 球, 女人, 水, 男人&#10;&#10;AI 生成的内容可能不正确。">
            <a:extLst>
              <a:ext uri="{FF2B5EF4-FFF2-40B4-BE49-F238E27FC236}">
                <a16:creationId xmlns:a16="http://schemas.microsoft.com/office/drawing/2014/main" id="{97D7BDEE-F3D1-ACCA-6AE1-646783768D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15" y="1184532"/>
            <a:ext cx="3780000" cy="2520000"/>
          </a:xfrm>
          <a:prstGeom prst="rect">
            <a:avLst/>
          </a:prstGeom>
        </p:spPr>
      </p:pic>
      <p:pic>
        <p:nvPicPr>
          <p:cNvPr id="20" name="图片 19" descr="图片包含 水, 球, 桌子, 院子&#10;&#10;AI 生成的内容可能不正确。">
            <a:extLst>
              <a:ext uri="{FF2B5EF4-FFF2-40B4-BE49-F238E27FC236}">
                <a16:creationId xmlns:a16="http://schemas.microsoft.com/office/drawing/2014/main" id="{B5BFBE5C-E47C-4028-3A33-EA7254063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51" y="3946668"/>
            <a:ext cx="3780000" cy="25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7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zpu4bpk">
      <a:majorFont>
        <a:latin typeface="阿里巴巴普惠体 Medium" panose="020F0302020204030204"/>
        <a:ea typeface="阿里巴巴普惠体"/>
        <a:cs typeface=""/>
      </a:majorFont>
      <a:minorFont>
        <a:latin typeface="阿里巴巴普惠体 Medium" panose="020F0502020204030204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740</Words>
  <Application>Microsoft Office PowerPoint</Application>
  <PresentationFormat>寬螢幕</PresentationFormat>
  <Paragraphs>84</Paragraphs>
  <Slides>16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等线</vt:lpstr>
      <vt:lpstr>等线 Light</vt:lpstr>
      <vt:lpstr>阿里巴巴普惠体 Medium</vt:lpstr>
      <vt:lpstr>Arial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11</cp:revision>
  <dcterms:created xsi:type="dcterms:W3CDTF">2021-11-10T09:08:02Z</dcterms:created>
  <dcterms:modified xsi:type="dcterms:W3CDTF">2025-12-22T10:34:13Z</dcterms:modified>
</cp:coreProperties>
</file>