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12.svg" ContentType="image/svg+xml"/>
  <Override PartName="/ppt/media/image14.svg" ContentType="image/svg+xml"/>
  <Override PartName="/ppt/media/image19.svg" ContentType="image/svg+xml"/>
  <Override PartName="/ppt/media/image2.svg" ContentType="image/svg+xml"/>
  <Override PartName="/ppt/media/image2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3" r:id="rId3"/>
    <p:sldId id="257" r:id="rId4"/>
    <p:sldId id="274" r:id="rId5"/>
    <p:sldId id="275" r:id="rId6"/>
    <p:sldId id="272" r:id="rId7"/>
    <p:sldId id="276" r:id="rId8"/>
    <p:sldId id="283" r:id="rId9"/>
    <p:sldId id="278" r:id="rId10"/>
    <p:sldId id="285" r:id="rId11"/>
    <p:sldId id="280" r:id="rId12"/>
    <p:sldId id="284" r:id="rId13"/>
    <p:sldId id="282" r:id="rId14"/>
    <p:sldId id="279" r:id="rId15"/>
    <p:sldId id="270" r:id="rId16"/>
  </p:sldIdLst>
  <p:sldSz cx="18288000" cy="10287000"/>
  <p:notesSz cx="6858000" cy="9144000"/>
  <p:embeddedFontLst>
    <p:embeddedFont>
      <p:font typeface="Poppins" panose="00000500000000000000"/>
      <p:regular r:id="rId21"/>
    </p:embeddedFont>
    <p:embeddedFont>
      <p:font typeface="PingFang SC Semibold" panose="020B0400000000000000" charset="-122"/>
      <p:regular r:id="rId22"/>
    </p:embeddedFont>
    <p:embeddedFont>
      <p:font typeface="PingFang SC" panose="020B0400000000000000" charset="-122"/>
      <p:regular r:id="rId23"/>
    </p:embeddedFont>
    <p:embeddedFont>
      <p:font typeface="Lantinghei TC Demibold" panose="03000509000000000000" charset="-12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28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0" clrIdx="0"/>
  <p:cmAuthor id="2" name="作者" initials="A" lastIdx="0" clrIdx="1"/>
  <p:cmAuthor id="3" name="Catherine Lu" initials="C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D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52"/>
        <p:guide pos="28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jpeg"/><Relationship Id="rId2" Type="http://schemas.openxmlformats.org/officeDocument/2006/relationships/image" Target="../media/image14.svg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12.sv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jpeg"/><Relationship Id="rId2" Type="http://schemas.openxmlformats.org/officeDocument/2006/relationships/image" Target="../media/image12.sv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openxmlformats.org/officeDocument/2006/relationships/image" Target="../media/image2.sv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jpeg"/><Relationship Id="rId2" Type="http://schemas.openxmlformats.org/officeDocument/2006/relationships/image" Target="../media/image2.sv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-1217630" y="7379968"/>
            <a:ext cx="20099109" cy="14654077"/>
          </a:xfrm>
          <a:custGeom>
            <a:avLst/>
            <a:gdLst/>
            <a:ahLst/>
            <a:cxnLst/>
            <a:rect l="l" t="t" r="r" b="b"/>
            <a:pathLst>
              <a:path w="20099109" h="14654077">
                <a:moveTo>
                  <a:pt x="20099108" y="0"/>
                </a:moveTo>
                <a:lnTo>
                  <a:pt x="0" y="0"/>
                </a:lnTo>
                <a:lnTo>
                  <a:pt x="0" y="14654078"/>
                </a:lnTo>
                <a:lnTo>
                  <a:pt x="20099108" y="14654078"/>
                </a:lnTo>
                <a:lnTo>
                  <a:pt x="20099108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-1217630" y="-11489546"/>
            <a:ext cx="20099109" cy="14654077"/>
          </a:xfrm>
          <a:custGeom>
            <a:avLst/>
            <a:gdLst/>
            <a:ahLst/>
            <a:cxnLst/>
            <a:rect l="l" t="t" r="r" b="b"/>
            <a:pathLst>
              <a:path w="20099109" h="14654077">
                <a:moveTo>
                  <a:pt x="0" y="0"/>
                </a:moveTo>
                <a:lnTo>
                  <a:pt x="20099108" y="0"/>
                </a:lnTo>
                <a:lnTo>
                  <a:pt x="20099108" y="14654077"/>
                </a:lnTo>
                <a:lnTo>
                  <a:pt x="0" y="1465407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9448800" y="7150735"/>
            <a:ext cx="6492240" cy="1162685"/>
            <a:chOff x="14280" y="13860"/>
            <a:chExt cx="10224" cy="1440"/>
          </a:xfrm>
        </p:grpSpPr>
        <p:sp>
          <p:nvSpPr>
            <p:cNvPr id="8" name="圆角矩形 7"/>
            <p:cNvSpPr/>
            <p:nvPr/>
          </p:nvSpPr>
          <p:spPr>
            <a:xfrm>
              <a:off x="14280" y="13860"/>
              <a:ext cx="10225" cy="14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6" name="图片 5" descr="大宝黑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00" y="13980"/>
              <a:ext cx="5744" cy="124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图片 8" descr="logo横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85" y="14228"/>
              <a:ext cx="3625" cy="735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3004185"/>
            <a:ext cx="7519035" cy="5014595"/>
          </a:xfrm>
          <a:prstGeom prst="rect">
            <a:avLst/>
          </a:prstGeom>
        </p:spPr>
      </p:pic>
      <p:sp>
        <p:nvSpPr>
          <p:cNvPr id="2" name="TextBox 4"/>
          <p:cNvSpPr txBox="1"/>
          <p:nvPr/>
        </p:nvSpPr>
        <p:spPr>
          <a:xfrm>
            <a:off x="7917815" y="5448300"/>
            <a:ext cx="9462770" cy="1148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zh-CN" altLang="en-US" sz="54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Poppins Bold"/>
                <a:sym typeface="Poppins Bold"/>
              </a:rPr>
              <a:t>腦科學於兒童學習提升之應用</a:t>
            </a:r>
            <a:endParaRPr lang="zh-CN" altLang="en-US" sz="54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  <a:cs typeface="Poppins Bold"/>
              <a:sym typeface="Poppins Bold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7564120" y="2571115"/>
            <a:ext cx="10417810" cy="291084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以腦科學專業</a:t>
            </a:r>
            <a:r>
              <a:rPr lang="en-US" altLang="zh-CN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, </a:t>
            </a:r>
            <a:r>
              <a:rPr lang="zh-CN" altLang="en-US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戮力協助家長科學培育子女</a:t>
            </a:r>
            <a:r>
              <a:rPr lang="en-US" altLang="zh-CN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, </a:t>
            </a:r>
            <a:endParaRPr lang="en-US" altLang="zh-CN" sz="28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助其養成關鍵的成功內核</a:t>
            </a:r>
            <a:r>
              <a:rPr lang="en-US" altLang="zh-CN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: </a:t>
            </a:r>
            <a:endParaRPr lang="en-US" altLang="zh-CN" sz="28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專注力</a:t>
            </a:r>
            <a:r>
              <a:rPr lang="en-US" altLang="zh-CN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 | </a:t>
            </a:r>
            <a:r>
              <a:rPr lang="zh-CN" altLang="en-US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情緒力</a:t>
            </a:r>
            <a:r>
              <a:rPr lang="en-US" altLang="zh-CN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 | </a:t>
            </a:r>
            <a:r>
              <a:rPr lang="zh-CN" altLang="en-US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穩定度</a:t>
            </a:r>
            <a:r>
              <a:rPr lang="en-US" altLang="zh-CN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, </a:t>
            </a:r>
            <a:r>
              <a:rPr lang="zh-CN" altLang="en-US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以及韌性</a:t>
            </a:r>
            <a:r>
              <a:rPr lang="en-US" altLang="zh-CN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, </a:t>
            </a:r>
            <a:endParaRPr lang="en-US" altLang="zh-CN" sz="28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一組超越時代的核心競爭力</a:t>
            </a:r>
            <a:r>
              <a:rPr lang="en-US" altLang="zh-CN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!</a:t>
            </a:r>
            <a:endParaRPr lang="en-US" sz="28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 descr="7b0a202020202262756c6c6574223a20227b5c2263617465676f727949645c223a5c225c222c5c2274656d706c61746549645c223a32303233313639367d220a7d0a"/>
          <p:cNvSpPr txBox="1"/>
          <p:nvPr/>
        </p:nvSpPr>
        <p:spPr>
          <a:xfrm>
            <a:off x="1219200" y="3314700"/>
            <a:ext cx="5147945" cy="5905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indent="0" algn="just">
              <a:lnSpc>
                <a:spcPts val="3360"/>
              </a:lnSpc>
              <a:spcBef>
                <a:spcPct val="0"/>
              </a:spcBef>
              <a:buFont typeface="Wingdings" panose="05000000000000000000" charset="0"/>
              <a:buNone/>
            </a:pPr>
            <a:r>
              <a:rPr lang="en-US" altLang="zh-CN" sz="48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AI</a:t>
            </a:r>
            <a:r>
              <a:rPr lang="zh-CN" altLang="en-US" sz="48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定制</a:t>
            </a:r>
            <a:r>
              <a:rPr lang="zh-TW" altLang="zh-CN" sz="48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療癒</a:t>
            </a:r>
            <a:r>
              <a:rPr lang="zh-CN" altLang="en-US" sz="48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音樂</a:t>
            </a:r>
            <a:endParaRPr lang="zh-CN" altLang="en-US" sz="48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</p:txBody>
      </p:sp>
      <p:sp>
        <p:nvSpPr>
          <p:cNvPr id="7" name="AutoShape 7"/>
          <p:cNvSpPr/>
          <p:nvPr/>
        </p:nvSpPr>
        <p:spPr>
          <a:xfrm flipV="1">
            <a:off x="6780912" y="3002736"/>
            <a:ext cx="0" cy="3710940"/>
          </a:xfrm>
          <a:prstGeom prst="line">
            <a:avLst/>
          </a:prstGeom>
          <a:ln w="38100" cap="flat">
            <a:solidFill>
              <a:srgbClr val="4ADED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 flipH="1">
            <a:off x="-1132642" y="7509005"/>
            <a:ext cx="20099109" cy="14654077"/>
          </a:xfrm>
          <a:custGeom>
            <a:avLst/>
            <a:gdLst/>
            <a:ahLst/>
            <a:cxnLst/>
            <a:rect l="l" t="t" r="r" b="b"/>
            <a:pathLst>
              <a:path w="20099109" h="14654077">
                <a:moveTo>
                  <a:pt x="20099108" y="0"/>
                </a:moveTo>
                <a:lnTo>
                  <a:pt x="0" y="0"/>
                </a:lnTo>
                <a:lnTo>
                  <a:pt x="0" y="14654077"/>
                </a:lnTo>
                <a:lnTo>
                  <a:pt x="20099108" y="14654077"/>
                </a:lnTo>
                <a:lnTo>
                  <a:pt x="20099108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1" name="文本框 10"/>
          <p:cNvSpPr txBox="1"/>
          <p:nvPr/>
        </p:nvSpPr>
        <p:spPr>
          <a:xfrm>
            <a:off x="1219200" y="952500"/>
            <a:ext cx="101142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4ADEDD"/>
                </a:solidFill>
                <a:latin typeface="Lantinghei TC Semibold" charset="0"/>
                <a:ea typeface="Lantinghei TC Semibold" charset="0"/>
              </a:rPr>
              <a:t>愛洛波大腦健身房的三把金鑰匙</a:t>
            </a:r>
            <a:endParaRPr lang="zh-CN" altLang="en-US" sz="5400" b="1">
              <a:solidFill>
                <a:srgbClr val="4ADEDD"/>
              </a:solidFill>
              <a:latin typeface="Lantinghei TC Semibold" charset="0"/>
              <a:ea typeface="Lantinghei TC Semibold" charset="0"/>
            </a:endParaRPr>
          </a:p>
        </p:txBody>
      </p:sp>
      <p:sp>
        <p:nvSpPr>
          <p:cNvPr id="12" name="TextBox 6" descr="7b0a202020202262756c6c6574223a20227b5c2263617465676f727949645c223a5c225c222c5c2274656d706c61746549645c223a32303233313639367d220a7d0a"/>
          <p:cNvSpPr txBox="1"/>
          <p:nvPr/>
        </p:nvSpPr>
        <p:spPr>
          <a:xfrm>
            <a:off x="7239000" y="2857500"/>
            <a:ext cx="9885045" cy="310388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Char char=""/>
            </a:pP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將雙耳音頻</a:t>
            </a:r>
            <a:r>
              <a:rPr lang="zh-TW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療癒</a:t>
            </a: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融入日常家庭生活，相當於擁有一個便捷、安全的</a:t>
            </a:r>
            <a:r>
              <a:rPr lang="en-US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“</a:t>
            </a: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大腦狀態調節工具</a:t>
            </a:r>
            <a:r>
              <a:rPr lang="en-US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”</a:t>
            </a: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。它基於有一定科學依據的</a:t>
            </a:r>
            <a:r>
              <a:rPr lang="en-US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“</a:t>
            </a: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腦波夾帶</a:t>
            </a:r>
            <a:r>
              <a:rPr lang="en-US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”</a:t>
            </a: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原理，能幫助管理壓力情緒、提升專注力和改善睡眠，從而為高效學習和和諧的家庭生活創造有利的內部條件。雖然科學界仍在深入探索其機制和效果，但作為一種低成本、無創的自我保健實踐，它值得被嘗試和納入健康生活方式的工具箱中。</a:t>
            </a:r>
            <a:endParaRPr lang="zh-CN" altLang="en-US" sz="32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</p:txBody>
      </p:sp>
      <p:grpSp>
        <p:nvGrpSpPr>
          <p:cNvPr id="3" name="Group 3"/>
          <p:cNvGrpSpPr/>
          <p:nvPr/>
        </p:nvGrpSpPr>
        <p:grpSpPr>
          <a:xfrm rot="0">
            <a:off x="1104900" y="4530725"/>
            <a:ext cx="5021080" cy="3710940"/>
            <a:chOff x="0" y="0"/>
            <a:chExt cx="777897" cy="5749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7897" cy="574922"/>
            </a:xfrm>
            <a:custGeom>
              <a:avLst/>
              <a:gdLst/>
              <a:ahLst/>
              <a:cxnLst/>
              <a:rect l="l" t="t" r="r" b="b"/>
              <a:pathLst>
                <a:path w="777897" h="574922">
                  <a:moveTo>
                    <a:pt x="0" y="0"/>
                  </a:moveTo>
                  <a:lnTo>
                    <a:pt x="777897" y="0"/>
                  </a:lnTo>
                  <a:lnTo>
                    <a:pt x="777897" y="574922"/>
                  </a:lnTo>
                  <a:lnTo>
                    <a:pt x="0" y="574922"/>
                  </a:lnTo>
                  <a:close/>
                </a:path>
              </a:pathLst>
            </a:custGeom>
            <a:blipFill>
              <a:blip r:embed="rId3"/>
              <a:stretch>
                <a:fillRect l="-5465" r="-5465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 flipV="1">
            <a:off x="6780912" y="3002736"/>
            <a:ext cx="0" cy="3710940"/>
          </a:xfrm>
          <a:prstGeom prst="line">
            <a:avLst/>
          </a:prstGeom>
          <a:ln w="38100" cap="flat">
            <a:solidFill>
              <a:srgbClr val="4ADED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 flipH="1">
            <a:off x="-1132642" y="7509005"/>
            <a:ext cx="20099109" cy="14654077"/>
          </a:xfrm>
          <a:custGeom>
            <a:avLst/>
            <a:gdLst/>
            <a:ahLst/>
            <a:cxnLst/>
            <a:rect l="l" t="t" r="r" b="b"/>
            <a:pathLst>
              <a:path w="20099109" h="14654077">
                <a:moveTo>
                  <a:pt x="20099108" y="0"/>
                </a:moveTo>
                <a:lnTo>
                  <a:pt x="0" y="0"/>
                </a:lnTo>
                <a:lnTo>
                  <a:pt x="0" y="14654077"/>
                </a:lnTo>
                <a:lnTo>
                  <a:pt x="20099108" y="14654077"/>
                </a:lnTo>
                <a:lnTo>
                  <a:pt x="20099108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6" descr="7b0a202020202262756c6c6574223a20227b5c2263617465676f727949645c223a5c225c222c5c2274656d706c61746549645c223a32303233313639367d220a7d0a"/>
          <p:cNvSpPr txBox="1"/>
          <p:nvPr/>
        </p:nvSpPr>
        <p:spPr>
          <a:xfrm>
            <a:off x="7239000" y="2857500"/>
            <a:ext cx="9885045" cy="627570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indent="0" algn="just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None/>
            </a:pPr>
            <a:r>
              <a:rPr lang="zh-CN" altLang="en-US" sz="3200" b="1">
                <a:solidFill>
                  <a:srgbClr val="FFFFFF"/>
                </a:solidFill>
                <a:latin typeface="Lantinghei TC Regular" charset="0"/>
                <a:ea typeface="Lantinghei TC Regular" charset="0"/>
                <a:cs typeface="Poppins" panose="00000500000000000000"/>
                <a:sym typeface="Poppins" panose="00000500000000000000"/>
              </a:rPr>
              <a:t>聲音是能直達人體生理和心理深處的強大力量。科學研究證實，聲波能直接影響人體的多個系統。聲波通過耳蝸轉換為電信號傳遞至大腦皮層，引發神經遞質釋放，包括多巴胺、血清素和內啡肽等。</a:t>
            </a:r>
            <a:endParaRPr lang="zh-CN" altLang="en-US" sz="3200" b="1">
              <a:solidFill>
                <a:srgbClr val="FFFFFF"/>
              </a:solidFill>
              <a:latin typeface="Lantinghei TC Regular" charset="0"/>
              <a:ea typeface="Lantinghei TC Regular" charset="0"/>
              <a:cs typeface="Poppins" panose="00000500000000000000"/>
              <a:sym typeface="Poppins" panose="00000500000000000000"/>
            </a:endParaRPr>
          </a:p>
          <a:p>
            <a:pPr indent="0" algn="just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None/>
            </a:pPr>
            <a:r>
              <a:rPr lang="zh-CN" altLang="en-US" sz="3200" b="1">
                <a:solidFill>
                  <a:srgbClr val="FFFFFF"/>
                </a:solidFill>
                <a:latin typeface="Lantinghei TC Regular" charset="0"/>
                <a:ea typeface="Lantinghei TC Regular" charset="0"/>
                <a:cs typeface="Poppins" panose="00000500000000000000"/>
                <a:sym typeface="Poppins" panose="00000500000000000000"/>
              </a:rPr>
              <a:t>特定頻率的聲音能與人體的心率和呼吸節奏同步，調節自主神經系統功能，有效降低血壓和減輕壓力反應。聲音通過「頻率跟隨反應」原理，能引導大腦產生與之相近的腦波頻率。</a:t>
            </a:r>
            <a:endParaRPr lang="zh-CN" altLang="en-US" sz="3200" b="1">
              <a:solidFill>
                <a:srgbClr val="FFFFFF"/>
              </a:solidFill>
              <a:latin typeface="Lantinghei TC Regular" charset="0"/>
              <a:ea typeface="Lantinghei TC Regular" charset="0"/>
              <a:cs typeface="Poppins" panose="00000500000000000000"/>
              <a:sym typeface="Poppins" panose="0000050000000000000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552700"/>
            <a:ext cx="4647565" cy="703516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textbox 208"/>
          <p:cNvSpPr/>
          <p:nvPr/>
        </p:nvSpPr>
        <p:spPr>
          <a:xfrm>
            <a:off x="1400585" y="1049708"/>
            <a:ext cx="7558088" cy="913448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r>
              <a:rPr sz="5400" b="1" kern="0" spc="-20" dirty="0">
                <a:solidFill>
                  <a:srgbClr val="4ADEDD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音樂療法與頻率音樂</a:t>
            </a:r>
            <a:endParaRPr sz="5400" b="1" kern="0" spc="-20" dirty="0">
              <a:solidFill>
                <a:srgbClr val="4ADEDD">
                  <a:alpha val="100000"/>
                </a:srgb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 descr="7b0a202020202262756c6c6574223a20227b5c2263617465676f727949645c223a5c225c222c5c2274656d706c61746549645c223a32303233313639367d220a7d0a"/>
          <p:cNvSpPr txBox="1"/>
          <p:nvPr/>
        </p:nvSpPr>
        <p:spPr>
          <a:xfrm>
            <a:off x="1362710" y="3314700"/>
            <a:ext cx="5004435" cy="5905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indent="0" algn="just">
              <a:lnSpc>
                <a:spcPts val="3360"/>
              </a:lnSpc>
              <a:spcBef>
                <a:spcPct val="0"/>
              </a:spcBef>
              <a:buFont typeface="Wingdings" panose="05000000000000000000" charset="0"/>
              <a:buNone/>
            </a:pPr>
            <a:r>
              <a:rPr lang="zh-CN" altLang="en-US" sz="4800" b="1">
                <a:solidFill>
                  <a:srgbClr val="4ADEDD"/>
                </a:solidFill>
                <a:latin typeface="Lantinghei TC Regular" charset="0"/>
                <a:ea typeface="Lantinghei TC Regular" charset="0"/>
                <a:cs typeface="Poppins" panose="00000500000000000000"/>
                <a:sym typeface="Poppins" panose="00000500000000000000"/>
              </a:rPr>
              <a:t>腦力提升鍛</a:t>
            </a:r>
            <a:r>
              <a:rPr lang="zh-TW" altLang="zh-CN" sz="4800" b="1">
                <a:solidFill>
                  <a:srgbClr val="4ADEDD"/>
                </a:solidFill>
                <a:latin typeface="Lantinghei TC Regular" charset="0"/>
                <a:ea typeface="Lantinghei TC Regular" charset="0"/>
                <a:cs typeface="Poppins" panose="00000500000000000000"/>
                <a:sym typeface="Poppins" panose="00000500000000000000"/>
              </a:rPr>
              <a:t>練</a:t>
            </a:r>
            <a:r>
              <a:rPr lang="zh-CN" altLang="en-US" sz="4800" b="1">
                <a:solidFill>
                  <a:srgbClr val="4ADEDD"/>
                </a:solidFill>
                <a:latin typeface="Lantinghei TC Regular" charset="0"/>
                <a:ea typeface="Lantinghei TC Regular" charset="0"/>
                <a:cs typeface="Poppins" panose="00000500000000000000"/>
                <a:sym typeface="Poppins" panose="00000500000000000000"/>
              </a:rPr>
              <a:t>課</a:t>
            </a:r>
            <a:endParaRPr lang="zh-CN" altLang="en-US" sz="4800" b="1">
              <a:solidFill>
                <a:srgbClr val="4ADEDD"/>
              </a:solidFill>
              <a:latin typeface="Lantinghei TC Regular" charset="0"/>
              <a:ea typeface="Lantinghei TC Regular" charset="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7" name="AutoShape 7"/>
          <p:cNvSpPr/>
          <p:nvPr/>
        </p:nvSpPr>
        <p:spPr>
          <a:xfrm flipV="1">
            <a:off x="6780912" y="3002736"/>
            <a:ext cx="0" cy="3710940"/>
          </a:xfrm>
          <a:prstGeom prst="line">
            <a:avLst/>
          </a:prstGeom>
          <a:ln w="38100" cap="flat">
            <a:solidFill>
              <a:srgbClr val="4ADED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 flipH="1">
            <a:off x="-1132642" y="7509005"/>
            <a:ext cx="20099109" cy="14654077"/>
          </a:xfrm>
          <a:custGeom>
            <a:avLst/>
            <a:gdLst/>
            <a:ahLst/>
            <a:cxnLst/>
            <a:rect l="l" t="t" r="r" b="b"/>
            <a:pathLst>
              <a:path w="20099109" h="14654077">
                <a:moveTo>
                  <a:pt x="20099108" y="0"/>
                </a:moveTo>
                <a:lnTo>
                  <a:pt x="0" y="0"/>
                </a:lnTo>
                <a:lnTo>
                  <a:pt x="0" y="14654077"/>
                </a:lnTo>
                <a:lnTo>
                  <a:pt x="20099108" y="14654077"/>
                </a:lnTo>
                <a:lnTo>
                  <a:pt x="20099108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1" name="文本框 10"/>
          <p:cNvSpPr txBox="1"/>
          <p:nvPr/>
        </p:nvSpPr>
        <p:spPr>
          <a:xfrm>
            <a:off x="1219200" y="952500"/>
            <a:ext cx="99942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4ADEDD"/>
                </a:solidFill>
                <a:latin typeface="Lantinghei TC Regular" charset="0"/>
                <a:ea typeface="Lantinghei TC Regular" charset="0"/>
              </a:rPr>
              <a:t>愛洛波大腦健身房的三把金鑰匙</a:t>
            </a:r>
            <a:endParaRPr lang="zh-CN" altLang="en-US" sz="5400" b="1">
              <a:solidFill>
                <a:srgbClr val="4ADEDD"/>
              </a:solidFill>
              <a:latin typeface="Lantinghei TC Regular" charset="0"/>
              <a:ea typeface="Lantinghei TC Regular" charset="0"/>
            </a:endParaRPr>
          </a:p>
        </p:txBody>
      </p:sp>
      <p:sp>
        <p:nvSpPr>
          <p:cNvPr id="12" name="TextBox 6" descr="7b0a202020202262756c6c6574223a20227b5c2263617465676f727949645c223a5c225c222c5c2274656d706c61746549645c223a32303233313639367d220a7d0a"/>
          <p:cNvSpPr txBox="1"/>
          <p:nvPr/>
        </p:nvSpPr>
        <p:spPr>
          <a:xfrm>
            <a:off x="7239000" y="2857500"/>
            <a:ext cx="9885045" cy="533273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Char char=""/>
            </a:pP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「覺察」是腦力鍛</a:t>
            </a:r>
            <a:r>
              <a:rPr lang="zh-TW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練</a:t>
            </a: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工坊的核心理念</a:t>
            </a:r>
            <a:r>
              <a:rPr lang="en-US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, </a:t>
            </a: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推廣「自我覺察」則是腦力鍛</a:t>
            </a:r>
            <a:r>
              <a:rPr lang="zh-TW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練</a:t>
            </a: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工坊最重要的任務</a:t>
            </a:r>
            <a:r>
              <a:rPr lang="en-US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, </a:t>
            </a: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科學理論</a:t>
            </a:r>
            <a:r>
              <a:rPr lang="en-US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: </a:t>
            </a:r>
            <a:r>
              <a:rPr lang="zh-CN" altLang="en-US" sz="32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腦神經回饋鍛</a:t>
            </a:r>
            <a:r>
              <a:rPr lang="zh-TW" altLang="zh-CN" sz="32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練</a:t>
            </a:r>
            <a:r>
              <a:rPr lang="en-US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.</a:t>
            </a:r>
            <a:endParaRPr lang="en-US" altLang="zh-CN" sz="32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marL="571500" indent="-571500" algn="just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Char char=""/>
            </a:pP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腦神經回饋就是一個</a:t>
            </a:r>
            <a:r>
              <a:rPr lang="en-US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“</a:t>
            </a:r>
            <a:r>
              <a:rPr lang="zh-CN" altLang="en-US" sz="32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邊玩邊學</a:t>
            </a:r>
            <a:r>
              <a:rPr lang="en-US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”</a:t>
            </a: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的過程，你通過玩一個由你大腦直接控制的遊戲，來學會如何更好地控制自己的注意力和平靜情緒。</a:t>
            </a:r>
            <a:endParaRPr lang="zh-CN" altLang="en-US" sz="32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1371600" y="4443095"/>
            <a:ext cx="4575175" cy="4132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flipH="1">
            <a:off x="-1132642" y="7509005"/>
            <a:ext cx="20099109" cy="14654077"/>
          </a:xfrm>
          <a:custGeom>
            <a:avLst/>
            <a:gdLst/>
            <a:ahLst/>
            <a:cxnLst/>
            <a:rect l="l" t="t" r="r" b="b"/>
            <a:pathLst>
              <a:path w="20099109" h="14654077">
                <a:moveTo>
                  <a:pt x="20099108" y="0"/>
                </a:moveTo>
                <a:lnTo>
                  <a:pt x="0" y="0"/>
                </a:lnTo>
                <a:lnTo>
                  <a:pt x="0" y="14654077"/>
                </a:lnTo>
                <a:lnTo>
                  <a:pt x="20099108" y="14654077"/>
                </a:lnTo>
                <a:lnTo>
                  <a:pt x="20099108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4" name="文本框 13"/>
          <p:cNvSpPr txBox="1"/>
          <p:nvPr/>
        </p:nvSpPr>
        <p:spPr>
          <a:xfrm>
            <a:off x="1447800" y="800100"/>
            <a:ext cx="7856855" cy="706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5400" b="1">
                <a:solidFill>
                  <a:srgbClr val="4ADEDD"/>
                </a:solidFill>
                <a:latin typeface="Lantinghei TC Semibold" charset="0"/>
                <a:ea typeface="PingFang SC Semibold" panose="020B0400000000000000" charset="-122"/>
                <a:cs typeface="Lantinghei TC Semibold" charset="0"/>
                <a:sym typeface="汉仪超粗圆简" panose="02010600000101010101" charset="-122"/>
              </a:rPr>
              <a:t>訓練原理</a:t>
            </a:r>
            <a:r>
              <a:rPr lang="en-US" altLang="zh-CN" sz="5400" b="1">
                <a:solidFill>
                  <a:srgbClr val="4ADEDD"/>
                </a:solidFill>
                <a:latin typeface="Lantinghei TC Semibold" charset="0"/>
                <a:ea typeface="PingFang SC Semibold" panose="020B0400000000000000" charset="-122"/>
                <a:cs typeface="Lantinghei TC Semibold" charset="0"/>
                <a:sym typeface="汉仪超粗圆简" panose="02010600000101010101" charset="-122"/>
              </a:rPr>
              <a:t> </a:t>
            </a:r>
            <a:r>
              <a:rPr lang="zh-CN" altLang="en-US" sz="5400" b="1">
                <a:solidFill>
                  <a:srgbClr val="4ADEDD"/>
                </a:solidFill>
                <a:latin typeface="Lantinghei TC Semibold" charset="0"/>
                <a:ea typeface="PingFang SC Semibold" panose="020B0400000000000000" charset="-122"/>
                <a:cs typeface="Lantinghei TC Semibold" charset="0"/>
                <a:sym typeface="汉仪超粗圆简" panose="02010600000101010101" charset="-122"/>
              </a:rPr>
              <a:t>大腦生理回饋</a:t>
            </a:r>
            <a:endParaRPr lang="zh-CN" altLang="en-US" sz="5400" b="1">
              <a:solidFill>
                <a:srgbClr val="4ADEDD"/>
              </a:solidFill>
              <a:latin typeface="Lantinghei TC Semibold" charset="0"/>
              <a:ea typeface="PingFang SC Semibold" panose="020B0400000000000000" charset="-122"/>
              <a:cs typeface="Lantinghei TC Semibold" charset="0"/>
              <a:sym typeface="汉仪超粗圆简" panose="02010600000101010101" charset="-122"/>
            </a:endParaRPr>
          </a:p>
        </p:txBody>
      </p:sp>
      <p:sp>
        <p:nvSpPr>
          <p:cNvPr id="15" name="內容版面配置區 2"/>
          <p:cNvSpPr>
            <a:spLocks noGrp="1"/>
          </p:cNvSpPr>
          <p:nvPr/>
        </p:nvSpPr>
        <p:spPr>
          <a:xfrm>
            <a:off x="1483360" y="7027545"/>
            <a:ext cx="15470505" cy="2484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90204" pitchFamily="34" charset="0"/>
              <a:buChar char="•"/>
              <a:defRPr sz="2100" kern="1200">
                <a:solidFill>
                  <a:srgbClr val="FFFFFF"/>
                </a:solidFill>
                <a:latin typeface="Arial" panose="020B0604020202090204" pitchFamily="34" charset="0"/>
                <a:ea typeface="微软雅黑" charset="-122"/>
                <a:cs typeface="+mn-ea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800" kern="1200">
                <a:solidFill>
                  <a:srgbClr val="FFFFFF"/>
                </a:solidFill>
                <a:latin typeface="Arial" panose="020B0604020202090204" pitchFamily="34" charset="0"/>
                <a:ea typeface="微软雅黑" charset="-122"/>
                <a:cs typeface="+mn-ea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500" kern="1200">
                <a:solidFill>
                  <a:srgbClr val="FFFFFF"/>
                </a:solidFill>
                <a:latin typeface="Arial" panose="020B0604020202090204" pitchFamily="34" charset="0"/>
                <a:ea typeface="微软雅黑" charset="-122"/>
                <a:cs typeface="+mn-ea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rgbClr val="FFFFFF"/>
                </a:solidFill>
                <a:latin typeface="Arial" panose="020B0604020202090204" pitchFamily="34" charset="0"/>
                <a:ea typeface="微软雅黑" charset="-122"/>
                <a:cs typeface="+mn-ea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rgbClr val="FFFFFF"/>
                </a:solidFill>
                <a:latin typeface="Arial" panose="020B0604020202090204" pitchFamily="34" charset="0"/>
                <a:ea typeface="微软雅黑" charset="-122"/>
                <a:cs typeface="+mn-ea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rgbClr val="FFFFFF"/>
                </a:solidFill>
                <a:latin typeface="Arial" panose="020B0604020202090204" pitchFamily="34" charset="0"/>
                <a:ea typeface="微软雅黑" charset="-122"/>
                <a:cs typeface="+mn-ea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rgbClr val="FFFFFF"/>
                </a:solidFill>
                <a:latin typeface="Arial" panose="020B0604020202090204" pitchFamily="34" charset="0"/>
                <a:ea typeface="微软雅黑" charset="-122"/>
                <a:cs typeface="+mn-ea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rgbClr val="FFFFFF"/>
                </a:solidFill>
                <a:latin typeface="Arial" panose="020B0604020202090204" pitchFamily="34" charset="0"/>
                <a:ea typeface="微软雅黑" charset="-122"/>
                <a:cs typeface="+mn-ea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rgbClr val="FFFFFF"/>
                </a:solidFill>
                <a:latin typeface="Arial" panose="020B0604020202090204" pitchFamily="34" charset="0"/>
                <a:ea typeface="微软雅黑" charset="-122"/>
                <a:cs typeface="+mn-ea"/>
              </a:defRPr>
            </a:lvl9pPr>
          </a:lstStyle>
          <a:p>
            <a:pPr algn="just" fontAlgn="base">
              <a:lnSpc>
                <a:spcPct val="130000"/>
              </a:lnSpc>
            </a:pPr>
            <a:r>
              <a:rPr lang="zh-TW" altLang="en-US" sz="2800" b="1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研究指出人的大腦潛能可以透過大腦生理回饋  </a:t>
            </a:r>
            <a:r>
              <a:rPr lang="en-US" altLang="zh-TW" sz="2800" b="1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Neuro-Feedback</a:t>
            </a:r>
            <a:r>
              <a:rPr lang="zh-TW" altLang="en-US" sz="2800" b="1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的訓練方式增加其效能與表現</a:t>
            </a:r>
            <a:r>
              <a:rPr lang="zh-CN" altLang="zh-TW" sz="2800" b="1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；</a:t>
            </a:r>
            <a:endParaRPr lang="zh-CN" altLang="zh-TW" sz="2800" b="1" dirty="0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Arial" panose="020B0604020202090204" pitchFamily="34" charset="0"/>
            </a:endParaRPr>
          </a:p>
          <a:p>
            <a:pPr algn="just" fontAlgn="base">
              <a:lnSpc>
                <a:spcPct val="130000"/>
              </a:lnSpc>
            </a:pPr>
            <a:r>
              <a:rPr lang="zh-TW" altLang="en-US" sz="2800" b="1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生理回饋可以用來幫助學習</a:t>
            </a:r>
            <a:r>
              <a:rPr lang="zh-TW" altLang="en-US" sz="2800" b="1" u="sng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身體放鬆</a:t>
            </a:r>
            <a:r>
              <a:rPr lang="zh-TW" altLang="en-US" sz="2800" b="1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與</a:t>
            </a:r>
            <a:r>
              <a:rPr lang="zh-TW" altLang="en-US" sz="2800" b="1" u="sng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大腦清醒</a:t>
            </a:r>
            <a:r>
              <a:rPr lang="zh-TW" altLang="en-US" sz="2800" b="1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，也可用於</a:t>
            </a:r>
            <a:r>
              <a:rPr lang="zh-TW" altLang="en-US" sz="2800" b="1" u="sng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消除壓力</a:t>
            </a:r>
            <a:r>
              <a:rPr lang="zh-CN" altLang="zh-TW" sz="2800" b="1" u="sng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、</a:t>
            </a:r>
            <a:r>
              <a:rPr lang="en-US" altLang="zh-TW" sz="2800" b="1" u="sng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 </a:t>
            </a:r>
            <a:r>
              <a:rPr lang="zh-TW" altLang="en-US" sz="2800" b="1" u="sng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焦慮</a:t>
            </a:r>
            <a:r>
              <a:rPr lang="zh-TW" altLang="en-US" sz="2800" b="1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等生理不適並加以控制。運用回饋的方式我們可以學習到自我掌控的方法</a:t>
            </a:r>
            <a:r>
              <a:rPr lang="zh-CN" altLang="zh-TW" sz="2800" b="1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，</a:t>
            </a:r>
            <a:r>
              <a:rPr lang="zh-TW" altLang="en-US" sz="2800" b="1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過程中配合技巧練習、情緒訓練，可以讓我們瞭解身體與心理的連結，進而產生正向的生理改變。</a:t>
            </a:r>
            <a:endParaRPr lang="zh-TW" altLang="en-US" sz="2800" b="1" dirty="0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Arial" panose="020B0604020202090204" pitchFamily="34" charset="0"/>
            </a:endParaRPr>
          </a:p>
          <a:p>
            <a:pPr algn="just" fontAlgn="base">
              <a:lnSpc>
                <a:spcPct val="130000"/>
              </a:lnSpc>
            </a:pPr>
            <a:endParaRPr lang="zh-TW" altLang="en-US" sz="2800" b="1" dirty="0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Arial" panose="020B0604020202090204" pitchFamily="34" charset="0"/>
            </a:endParaRPr>
          </a:p>
        </p:txBody>
      </p:sp>
      <p:sp>
        <p:nvSpPr>
          <p:cNvPr id="16" name="文字方塊 6"/>
          <p:cNvSpPr txBox="1"/>
          <p:nvPr/>
        </p:nvSpPr>
        <p:spPr>
          <a:xfrm>
            <a:off x="1772920" y="6211570"/>
            <a:ext cx="14660245" cy="7073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TW" altLang="en-US" sz="2800" b="1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開始練習騎腳踏車       </a:t>
            </a:r>
            <a:r>
              <a:rPr lang="en-US" altLang="zh-TW" sz="2800" b="1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  </a:t>
            </a:r>
            <a:r>
              <a:rPr lang="zh-TW" altLang="en-US" sz="2800" b="1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剛開始不會平衡       </a:t>
            </a:r>
            <a:r>
              <a:rPr lang="en-US" altLang="zh-TW" sz="2800" b="1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        </a:t>
            </a:r>
            <a:r>
              <a:rPr lang="zh-TW" altLang="en-US" sz="2800" b="1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發現平衡方法      </a:t>
            </a:r>
            <a:r>
              <a:rPr lang="en-US" altLang="zh-TW" sz="2800" b="1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         </a:t>
            </a:r>
            <a:r>
              <a:rPr lang="zh-TW" altLang="en-US" sz="2800" b="1" dirty="0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Arial" panose="020B0604020202090204" pitchFamily="34" charset="0"/>
              </a:rPr>
              <a:t>慢慢掌握平衡技巧</a:t>
            </a:r>
            <a:endParaRPr lang="zh-TW" altLang="en-US" sz="2800" b="1" dirty="0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Arial" panose="020B0604020202090204" pitchFamily="34" charset="0"/>
            </a:endParaRPr>
          </a:p>
        </p:txBody>
      </p:sp>
      <p:pic>
        <p:nvPicPr>
          <p:cNvPr id="17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679065"/>
            <a:ext cx="14507845" cy="33470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-1217630" y="7379968"/>
            <a:ext cx="20099109" cy="14654077"/>
          </a:xfrm>
          <a:custGeom>
            <a:avLst/>
            <a:gdLst/>
            <a:ahLst/>
            <a:cxnLst/>
            <a:rect l="l" t="t" r="r" b="b"/>
            <a:pathLst>
              <a:path w="20099109" h="14654077">
                <a:moveTo>
                  <a:pt x="20099108" y="0"/>
                </a:moveTo>
                <a:lnTo>
                  <a:pt x="0" y="0"/>
                </a:lnTo>
                <a:lnTo>
                  <a:pt x="0" y="14654078"/>
                </a:lnTo>
                <a:lnTo>
                  <a:pt x="20099108" y="14654078"/>
                </a:lnTo>
                <a:lnTo>
                  <a:pt x="20099108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17630" y="-11489546"/>
            <a:ext cx="20099109" cy="14654077"/>
          </a:xfrm>
          <a:custGeom>
            <a:avLst/>
            <a:gdLst/>
            <a:ahLst/>
            <a:cxnLst/>
            <a:rect l="l" t="t" r="r" b="b"/>
            <a:pathLst>
              <a:path w="20099109" h="14654077">
                <a:moveTo>
                  <a:pt x="0" y="0"/>
                </a:moveTo>
                <a:lnTo>
                  <a:pt x="20099108" y="0"/>
                </a:lnTo>
                <a:lnTo>
                  <a:pt x="20099108" y="14654077"/>
                </a:lnTo>
                <a:lnTo>
                  <a:pt x="0" y="1465407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550" name="picture 5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267200" y="6652260"/>
            <a:ext cx="6308725" cy="1210310"/>
          </a:xfrm>
          <a:prstGeom prst="rect">
            <a:avLst/>
          </a:prstGeom>
        </p:spPr>
      </p:pic>
      <p:sp>
        <p:nvSpPr>
          <p:cNvPr id="552" name="textbox 552"/>
          <p:cNvSpPr/>
          <p:nvPr/>
        </p:nvSpPr>
        <p:spPr>
          <a:xfrm>
            <a:off x="5796915" y="3834765"/>
            <a:ext cx="4406265" cy="52578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sz="1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8000"/>
              </a:lnSpc>
            </a:pPr>
            <a:r>
              <a:rPr sz="3500" kern="0" spc="33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了解更多資訊</a:t>
            </a:r>
            <a:endParaRPr sz="35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pic>
        <p:nvPicPr>
          <p:cNvPr id="554" name="picture 5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486400" y="5053965"/>
            <a:ext cx="4962525" cy="9048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724400" y="1819275"/>
            <a:ext cx="90176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8000" b="1">
                <a:solidFill>
                  <a:srgbClr val="4ADEDD"/>
                </a:solidFill>
                <a:latin typeface="Lantinghei TC Regular" charset="0"/>
                <a:ea typeface="Lantinghei TC Regular" charset="0"/>
              </a:rPr>
              <a:t>歡迎參與體驗</a:t>
            </a:r>
            <a:endParaRPr lang="zh-CN" altLang="en-US" sz="8000" b="1">
              <a:solidFill>
                <a:srgbClr val="4ADEDD"/>
              </a:solidFill>
              <a:latin typeface="Lantinghei TC Regular" charset="0"/>
              <a:ea typeface="Lantinghei TC Regular" charset="0"/>
            </a:endParaRPr>
          </a:p>
        </p:txBody>
      </p:sp>
      <p:pic>
        <p:nvPicPr>
          <p:cNvPr id="2" name="图片 1" descr="a4b709728d7813e1413af51d91c849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0" y="3771900"/>
            <a:ext cx="4368800" cy="436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762000" y="0"/>
            <a:ext cx="5249219" cy="10287000"/>
            <a:chOff x="0" y="0"/>
            <a:chExt cx="813241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3241" cy="1593725"/>
            </a:xfrm>
            <a:custGeom>
              <a:avLst/>
              <a:gdLst/>
              <a:ahLst/>
              <a:cxnLst/>
              <a:rect l="l" t="t" r="r" b="b"/>
              <a:pathLst>
                <a:path w="813241" h="1593725">
                  <a:moveTo>
                    <a:pt x="0" y="0"/>
                  </a:moveTo>
                  <a:lnTo>
                    <a:pt x="813241" y="0"/>
                  </a:lnTo>
                  <a:lnTo>
                    <a:pt x="81324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1"/>
              <a:stretch>
                <a:fillRect l="-135681" r="-58460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7506820" y="2599175"/>
            <a:ext cx="11200280" cy="57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zh-CN" altLang="en-US" sz="54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 Bold"/>
              </a:rPr>
              <a:t>腦科學能為孩子做什麼</a:t>
            </a:r>
            <a:r>
              <a:rPr lang="en-US" altLang="zh-CN" sz="54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 Bold"/>
              </a:rPr>
              <a:t>?</a:t>
            </a:r>
            <a:endParaRPr lang="en-US" altLang="zh-CN" sz="54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543800" y="4198620"/>
            <a:ext cx="10570210" cy="341693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孩子進入校園就開始了「競技」生涯</a:t>
            </a:r>
            <a:r>
              <a:rPr lang="en-US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, </a:t>
            </a:r>
            <a:endParaRPr lang="en-US" altLang="zh-CN" sz="32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以學習旅程中鍛煉所得的能力</a:t>
            </a:r>
            <a:r>
              <a:rPr lang="en-US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, </a:t>
            </a: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投入社會大賽道</a:t>
            </a:r>
            <a:r>
              <a:rPr lang="en-US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, </a:t>
            </a:r>
            <a:endParaRPr lang="en-US" altLang="zh-CN" sz="32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一路披荊斬棘</a:t>
            </a:r>
            <a:r>
              <a:rPr lang="en-US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, </a:t>
            </a: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塑造自己的人生履歷</a:t>
            </a:r>
            <a:r>
              <a:rPr lang="en-US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.  </a:t>
            </a:r>
            <a:endParaRPr lang="en-US" altLang="zh-CN" sz="32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在望子成龍成風的期待下</a:t>
            </a:r>
            <a:r>
              <a:rPr lang="en-US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, </a:t>
            </a:r>
            <a:r>
              <a:rPr lang="zh-CN" altLang="en-US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父母竭盡所能給到支援與指導</a:t>
            </a:r>
            <a:r>
              <a:rPr lang="en-US" altLang="zh-CN" sz="32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.</a:t>
            </a:r>
            <a:endParaRPr lang="en-US" altLang="zh-CN" sz="32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7162800" y="571500"/>
            <a:ext cx="9851390" cy="106553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zh-CN" altLang="en-US" sz="54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一個被合理期待</a:t>
            </a:r>
            <a:r>
              <a:rPr lang="en-US" altLang="zh-CN" sz="54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 | </a:t>
            </a:r>
            <a:r>
              <a:rPr lang="zh-CN" altLang="en-US" sz="54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培育的孩子，</a:t>
            </a:r>
            <a:endParaRPr lang="zh-CN" altLang="en-US" sz="54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marL="451485" algn="l">
              <a:lnSpc>
                <a:spcPct val="150000"/>
              </a:lnSpc>
              <a:spcBef>
                <a:spcPct val="0"/>
              </a:spcBef>
            </a:pPr>
            <a:r>
              <a:rPr lang="zh-CN" altLang="en-US" sz="48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更可能成長為</a:t>
            </a:r>
            <a:r>
              <a:rPr lang="en-US" altLang="zh-CN" sz="48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 :</a:t>
            </a:r>
            <a:endParaRPr lang="en-US" altLang="zh-CN" sz="48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63435" y="3188335"/>
            <a:ext cx="10471785" cy="62807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 typeface="Arial" panose="020B0604020202090204" pitchFamily="34" charset="0"/>
              <a:buChar char="•"/>
            </a:pPr>
            <a:r>
              <a:rPr lang="zh-CN" altLang="en-US" sz="28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擁有內在動力</a:t>
            </a:r>
            <a:endParaRPr lang="zh-CN" altLang="en-US" sz="28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marL="47625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他努力是因為他自己想探索、想成長，而不是為了取悅父母。</a:t>
            </a:r>
            <a:endParaRPr lang="zh-CN" altLang="en-US" sz="28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 typeface="Arial" panose="020B0604020202090204" pitchFamily="34" charset="0"/>
              <a:buChar char="•"/>
            </a:pPr>
            <a:r>
              <a:rPr lang="zh-CN" altLang="en-US" sz="28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具備心理韌性</a:t>
            </a:r>
            <a:endParaRPr lang="zh-CN" altLang="en-US" sz="28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marL="452755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他能面對挫折，因為他知道他的價值不依賴於一次成敗，而父母的愛也與此無關。</a:t>
            </a:r>
            <a:endParaRPr lang="zh-CN" altLang="en-US" sz="28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 typeface="Arial" panose="020B0604020202090204" pitchFamily="34" charset="0"/>
              <a:buChar char="•"/>
            </a:pPr>
            <a:r>
              <a:rPr lang="zh-CN" altLang="en-US" sz="28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瞭解並接納自己</a:t>
            </a:r>
            <a:endParaRPr lang="zh-CN" altLang="en-US" sz="28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marL="474345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他知道自己的長處和短處，並能在此基礎上規劃自己的人生。</a:t>
            </a:r>
            <a:endParaRPr lang="zh-CN" altLang="en-US" sz="28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marL="457200" indent="-457200" algn="just">
              <a:lnSpc>
                <a:spcPct val="150000"/>
              </a:lnSpc>
              <a:spcBef>
                <a:spcPct val="0"/>
              </a:spcBef>
              <a:buFont typeface="Arial" panose="020B0604020202090204" pitchFamily="34" charset="0"/>
              <a:buChar char="•"/>
            </a:pPr>
            <a:r>
              <a:rPr lang="zh-CN" altLang="en-US" sz="28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是一個完整的</a:t>
            </a:r>
            <a:r>
              <a:rPr lang="en-US" altLang="zh-CN" sz="28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“</a:t>
            </a:r>
            <a:r>
              <a:rPr lang="zh-CN" altLang="en-US" sz="28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人</a:t>
            </a:r>
            <a:r>
              <a:rPr lang="en-US" altLang="zh-CN" sz="28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”</a:t>
            </a:r>
            <a:endParaRPr lang="zh-CN" altLang="en-US" sz="28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marL="53848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28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他不僅有能力，更有品德、同理心和感受幸福的能力。</a:t>
            </a:r>
            <a:endParaRPr lang="zh-CN" altLang="en-US" sz="28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rcRect l="6173" t="524" r="706" b="16443"/>
          <a:stretch>
            <a:fillRect/>
          </a:stretch>
        </p:blipFill>
        <p:spPr>
          <a:xfrm>
            <a:off x="-41910" y="6906895"/>
            <a:ext cx="6787515" cy="34182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6228"/>
          <a:stretch>
            <a:fillRect/>
          </a:stretch>
        </p:blipFill>
        <p:spPr>
          <a:xfrm>
            <a:off x="-41910" y="3368040"/>
            <a:ext cx="6787515" cy="35661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4958" b="31504"/>
          <a:stretch>
            <a:fillRect/>
          </a:stretch>
        </p:blipFill>
        <p:spPr>
          <a:xfrm>
            <a:off x="-41910" y="0"/>
            <a:ext cx="6787515" cy="3418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7284720" y="2179320"/>
            <a:ext cx="9481820" cy="670750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 Bold"/>
              </a:rPr>
              <a:t>用一個全新的視角</a:t>
            </a:r>
            <a:endParaRPr lang="en-US" altLang="zh-CN" sz="36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 Bold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zh-CN" sz="54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 Bold"/>
              </a:rPr>
              <a:t>- </a:t>
            </a:r>
            <a:r>
              <a:rPr lang="zh-CN" altLang="en-US" sz="54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 Bold"/>
              </a:rPr>
              <a:t>腦波科學</a:t>
            </a:r>
            <a:r>
              <a:rPr lang="en-US" altLang="zh-CN" sz="54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 Bold"/>
              </a:rPr>
              <a:t> -</a:t>
            </a:r>
            <a:endParaRPr lang="en-US" altLang="zh-CN" sz="54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 Bold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endParaRPr lang="zh-CN" altLang="en-US" sz="36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 Bold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 Bold"/>
              </a:rPr>
              <a:t>科學育兒理念下</a:t>
            </a:r>
            <a:r>
              <a:rPr lang="en-US" altLang="zh-CN" sz="36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 Bold"/>
              </a:rPr>
              <a:t>, </a:t>
            </a:r>
            <a:r>
              <a:rPr lang="zh-CN" altLang="en-US" sz="36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 Bold"/>
              </a:rPr>
              <a:t>需要家長能轉換思維</a:t>
            </a:r>
            <a:r>
              <a:rPr lang="en-US" altLang="zh-CN" sz="36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 Bold"/>
              </a:rPr>
              <a:t>, </a:t>
            </a:r>
            <a:endParaRPr lang="en-US" altLang="zh-CN" sz="36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 Bold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 Bold"/>
              </a:rPr>
              <a:t>運用科學的育兒理念和方法，為孩子創造一個能最大化激發其潛能、培養其健全人格和</a:t>
            </a:r>
            <a:endParaRPr lang="zh-CN" altLang="en-US" sz="36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 Bold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36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 Bold"/>
              </a:rPr>
              <a:t>未來核心競爭力的家庭成長環境。</a:t>
            </a:r>
            <a:endParaRPr lang="zh-CN" altLang="en-US" sz="36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 Bold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90900"/>
            <a:ext cx="6774180" cy="4954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8341995" y="2962910"/>
            <a:ext cx="9262745" cy="526224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15240" algn="l" rtl="0" eaLnBrk="0">
              <a:lnSpc>
                <a:spcPct val="150000"/>
              </a:lnSpc>
            </a:pPr>
            <a:r>
              <a:rPr sz="2800" b="1" kern="0" spc="16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腦波是指人腦內的神經細胞活動</a:t>
            </a:r>
            <a:r>
              <a:rPr sz="2800" b="1" kern="0" spc="15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時所</a:t>
            </a:r>
            <a:r>
              <a:rPr sz="2800" b="1" kern="0" spc="16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產生的</a:t>
            </a:r>
            <a:r>
              <a:rPr lang="en-US" sz="2800" b="1" kern="0" spc="16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</a:t>
            </a:r>
            <a:endParaRPr lang="en-US" sz="2800" b="1" kern="0" spc="160" dirty="0">
              <a:solidFill>
                <a:srgbClr val="FFFFFF">
                  <a:alpha val="100000"/>
                </a:srgbClr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+mn-ea"/>
            </a:endParaRPr>
          </a:p>
          <a:p>
            <a:pPr marL="15240" algn="l" rtl="0" eaLnBrk="0">
              <a:lnSpc>
                <a:spcPct val="150000"/>
              </a:lnSpc>
            </a:pPr>
            <a:r>
              <a:rPr sz="2800" b="1" kern="0" spc="160" dirty="0">
                <a:solidFill>
                  <a:srgbClr val="48D7D7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電氣性擺動 </a:t>
            </a:r>
            <a:r>
              <a:rPr lang="en-US" sz="2800" b="1" kern="0" spc="160" dirty="0">
                <a:solidFill>
                  <a:srgbClr val="48D7D7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,</a:t>
            </a:r>
            <a:r>
              <a:rPr sz="2800" b="1" kern="0" spc="16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稱為神經振盪</a:t>
            </a:r>
            <a:r>
              <a:rPr sz="2800" b="1" kern="0" spc="1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  </a:t>
            </a:r>
            <a:r>
              <a:rPr sz="2800" b="1" kern="0" spc="13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（ </a:t>
            </a:r>
            <a:r>
              <a:rPr sz="2800" b="1" kern="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Neural</a:t>
            </a:r>
            <a:r>
              <a:rPr sz="2800" b="1" kern="0" spc="13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</a:t>
            </a:r>
            <a:r>
              <a:rPr sz="2800" b="1" kern="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oscillation</a:t>
            </a:r>
            <a:r>
              <a:rPr sz="2800" b="1" kern="0" spc="13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）</a:t>
            </a:r>
            <a:r>
              <a:rPr sz="2800" b="1" kern="0" spc="-50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</a:t>
            </a:r>
            <a:r>
              <a:rPr sz="2800" b="1" kern="0" spc="13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是中樞神經系</a:t>
            </a:r>
            <a:r>
              <a:rPr sz="2800" b="1" kern="0" spc="8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統中存在的一種節律性 ，</a:t>
            </a:r>
            <a:r>
              <a:rPr sz="2800" b="1" kern="0" spc="-46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</a:t>
            </a:r>
            <a:r>
              <a:rPr sz="2800" b="1" kern="0" spc="8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或是重複性</a:t>
            </a:r>
            <a:r>
              <a:rPr sz="2800" b="1" kern="0" spc="9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的</a:t>
            </a:r>
            <a:endParaRPr sz="2800" b="1" kern="0" spc="90" dirty="0">
              <a:solidFill>
                <a:srgbClr val="FFFFFF">
                  <a:alpha val="100000"/>
                </a:srgbClr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+mn-ea"/>
            </a:endParaRPr>
          </a:p>
          <a:p>
            <a:pPr marL="15240" algn="l" rtl="0" eaLnBrk="0">
              <a:lnSpc>
                <a:spcPct val="150000"/>
              </a:lnSpc>
            </a:pPr>
            <a:r>
              <a:rPr sz="2800" b="1" kern="0" spc="90" dirty="0">
                <a:solidFill>
                  <a:srgbClr val="48D7D7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神經元活動</a:t>
            </a:r>
            <a:r>
              <a:rPr sz="2800" b="1" kern="0" spc="-400" dirty="0">
                <a:solidFill>
                  <a:srgbClr val="48D7D7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</a:t>
            </a:r>
            <a:r>
              <a:rPr sz="2800" b="1" kern="0" spc="9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。</a:t>
            </a:r>
            <a:r>
              <a:rPr sz="2800" b="1" kern="0" spc="-19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</a:t>
            </a:r>
            <a:r>
              <a:rPr sz="2800" b="1" kern="0" spc="9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這種振盪活動可以通</a:t>
            </a:r>
            <a:r>
              <a:rPr sz="2800" b="1" kern="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  </a:t>
            </a:r>
            <a:r>
              <a:rPr sz="2800" b="1" kern="0" spc="4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過腦電圖記錄到。</a:t>
            </a:r>
            <a:r>
              <a:rPr sz="2800" b="1" kern="0" spc="-22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</a:t>
            </a:r>
            <a:r>
              <a:rPr sz="2800" b="1" kern="0" spc="4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呈現在科學儀器上</a:t>
            </a:r>
            <a:r>
              <a:rPr sz="2800" b="1" kern="0" spc="-35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</a:t>
            </a:r>
            <a:r>
              <a:rPr sz="2800" b="1" kern="0" spc="4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，</a:t>
            </a:r>
            <a:r>
              <a:rPr sz="2800" b="1" kern="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</a:t>
            </a:r>
            <a:r>
              <a:rPr sz="2800" b="1" kern="0" spc="3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看起來像波動 ，</a:t>
            </a:r>
            <a:r>
              <a:rPr sz="2800" b="1" kern="0" spc="-49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</a:t>
            </a:r>
            <a:r>
              <a:rPr sz="2800" b="1" kern="0" spc="3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因</a:t>
            </a:r>
            <a:r>
              <a:rPr sz="2800" b="1" kern="0" spc="2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此稱之為腦波。</a:t>
            </a:r>
            <a:endParaRPr sz="2800" b="1" dirty="0"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</a:endParaRPr>
          </a:p>
          <a:p>
            <a:pPr marL="15240" algn="l" rtl="0" eaLnBrk="0">
              <a:lnSpc>
                <a:spcPct val="150000"/>
              </a:lnSpc>
              <a:spcBef>
                <a:spcPts val="1370"/>
              </a:spcBef>
            </a:pPr>
            <a:r>
              <a:rPr sz="2800" b="1" kern="0" spc="50" dirty="0">
                <a:solidFill>
                  <a:srgbClr val="48D7D7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神經振盪與【意識】</a:t>
            </a:r>
            <a:r>
              <a:rPr sz="2800" b="1" kern="0" spc="270" dirty="0">
                <a:solidFill>
                  <a:srgbClr val="48D7D7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</a:t>
            </a:r>
            <a:r>
              <a:rPr sz="2800" b="1" kern="0" spc="50" dirty="0">
                <a:solidFill>
                  <a:srgbClr val="48D7D7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有關 ，</a:t>
            </a:r>
            <a:r>
              <a:rPr sz="2800" b="1" kern="0" spc="-610" dirty="0">
                <a:solidFill>
                  <a:srgbClr val="48D7D7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</a:t>
            </a:r>
            <a:r>
              <a:rPr sz="2800" b="1" kern="0" spc="5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這些意識</a:t>
            </a:r>
            <a:r>
              <a:rPr sz="2800" b="1" kern="0" spc="9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的組合形成了一個人的</a:t>
            </a:r>
            <a:r>
              <a:rPr sz="2800" b="1" kern="0" spc="480" dirty="0">
                <a:solidFill>
                  <a:srgbClr val="FFFFFF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</a:t>
            </a:r>
            <a:r>
              <a:rPr sz="2800" b="1" kern="0" spc="90" dirty="0">
                <a:solidFill>
                  <a:srgbClr val="48D7D7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內外在行為</a:t>
            </a:r>
            <a:r>
              <a:rPr sz="2800" b="1" kern="0" spc="-440" dirty="0">
                <a:solidFill>
                  <a:srgbClr val="48D7D7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</a:t>
            </a:r>
            <a:r>
              <a:rPr sz="2800" b="1" kern="0" spc="90" dirty="0">
                <a:solidFill>
                  <a:srgbClr val="48D7D7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、</a:t>
            </a:r>
            <a:r>
              <a:rPr sz="2800" b="1" kern="0" dirty="0">
                <a:solidFill>
                  <a:srgbClr val="48D7D7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 </a:t>
            </a:r>
            <a:r>
              <a:rPr sz="2800" b="1" kern="0" spc="50" dirty="0">
                <a:solidFill>
                  <a:srgbClr val="48D7D7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情緒 和</a:t>
            </a:r>
            <a:r>
              <a:rPr sz="2800" b="1" kern="0" spc="160" dirty="0">
                <a:solidFill>
                  <a:srgbClr val="48D7D7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 </a:t>
            </a:r>
            <a:r>
              <a:rPr sz="2800" b="1" kern="0" spc="50" dirty="0">
                <a:solidFill>
                  <a:srgbClr val="48D7D7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+mn-ea"/>
              </a:rPr>
              <a:t>學習上的表現。</a:t>
            </a:r>
            <a:endParaRPr lang="en-US" altLang="zh-CN" sz="2800" b="1" kern="0" spc="50" dirty="0">
              <a:solidFill>
                <a:srgbClr val="48D7D7">
                  <a:alpha val="100000"/>
                </a:srgbClr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+mn-ea"/>
            </a:endParaRPr>
          </a:p>
        </p:txBody>
      </p:sp>
      <p:pic>
        <p:nvPicPr>
          <p:cNvPr id="100" name="picture 1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-50800" y="2320290"/>
            <a:ext cx="7940040" cy="5701030"/>
          </a:xfrm>
          <a:prstGeom prst="rect">
            <a:avLst/>
          </a:prstGeom>
        </p:spPr>
      </p:pic>
      <p:sp>
        <p:nvSpPr>
          <p:cNvPr id="4" name="TextBox 7"/>
          <p:cNvSpPr txBox="1"/>
          <p:nvPr/>
        </p:nvSpPr>
        <p:spPr>
          <a:xfrm>
            <a:off x="8338185" y="2065655"/>
            <a:ext cx="8921115" cy="574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zh-CN" altLang="en-US" sz="54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 Bold"/>
              </a:rPr>
              <a:t>什麼是腦波</a:t>
            </a:r>
            <a:r>
              <a:rPr lang="en-US" altLang="zh-CN" sz="54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 Bold"/>
              </a:rPr>
              <a:t>?</a:t>
            </a:r>
            <a:endParaRPr lang="en-US" altLang="zh-CN" sz="54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-1217630" y="7379968"/>
            <a:ext cx="20099109" cy="14654077"/>
          </a:xfrm>
          <a:custGeom>
            <a:avLst/>
            <a:gdLst/>
            <a:ahLst/>
            <a:cxnLst/>
            <a:rect l="l" t="t" r="r" b="b"/>
            <a:pathLst>
              <a:path w="20099109" h="14654077">
                <a:moveTo>
                  <a:pt x="20099108" y="0"/>
                </a:moveTo>
                <a:lnTo>
                  <a:pt x="0" y="0"/>
                </a:lnTo>
                <a:lnTo>
                  <a:pt x="0" y="14654078"/>
                </a:lnTo>
                <a:lnTo>
                  <a:pt x="20099108" y="14654078"/>
                </a:lnTo>
                <a:lnTo>
                  <a:pt x="20099108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217630" y="-11489546"/>
            <a:ext cx="20099109" cy="14654077"/>
          </a:xfrm>
          <a:custGeom>
            <a:avLst/>
            <a:gdLst/>
            <a:ahLst/>
            <a:cxnLst/>
            <a:rect l="l" t="t" r="r" b="b"/>
            <a:pathLst>
              <a:path w="20099109" h="14654077">
                <a:moveTo>
                  <a:pt x="0" y="0"/>
                </a:moveTo>
                <a:lnTo>
                  <a:pt x="20099108" y="0"/>
                </a:lnTo>
                <a:lnTo>
                  <a:pt x="20099108" y="14654077"/>
                </a:lnTo>
                <a:lnTo>
                  <a:pt x="0" y="1465407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44" name="textbox 144"/>
          <p:cNvSpPr/>
          <p:nvPr/>
        </p:nvSpPr>
        <p:spPr>
          <a:xfrm>
            <a:off x="5635127" y="763685"/>
            <a:ext cx="6519863" cy="804863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81000"/>
              </a:lnSpc>
            </a:pPr>
            <a:endParaRPr sz="15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6000"/>
              </a:lnSpc>
            </a:pPr>
            <a:endParaRPr sz="585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786" name="textbox 786"/>
          <p:cNvSpPr/>
          <p:nvPr/>
        </p:nvSpPr>
        <p:spPr>
          <a:xfrm>
            <a:off x="9417519" y="2929128"/>
            <a:ext cx="7833360" cy="3010853"/>
          </a:xfrm>
          <a:prstGeom prst="rect">
            <a:avLst/>
          </a:prstGeom>
          <a:solidFill>
            <a:srgbClr val="FFFFFF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43000"/>
              </a:lnSpc>
            </a:pPr>
            <a:endParaRPr sz="14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 rtl="0" eaLnBrk="0">
              <a:lnSpc>
                <a:spcPct val="144000"/>
              </a:lnSpc>
            </a:pPr>
            <a:endParaRPr sz="14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 rtl="0" eaLnBrk="0">
              <a:lnSpc>
                <a:spcPct val="6000"/>
              </a:lnSpc>
            </a:pPr>
            <a:endParaRPr sz="1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marL="325755" algn="l" rtl="0" eaLnBrk="0">
              <a:lnSpc>
                <a:spcPct val="126000"/>
              </a:lnSpc>
            </a:pPr>
            <a:endParaRPr sz="2000" kern="0" spc="110" dirty="0">
              <a:solidFill>
                <a:srgbClr val="404040">
                  <a:alpha val="100000"/>
                </a:srgb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marL="325755" algn="l" rtl="0" eaLnBrk="0">
              <a:lnSpc>
                <a:spcPct val="126000"/>
              </a:lnSpc>
            </a:pPr>
            <a:r>
              <a:rPr sz="2000" kern="0" spc="110" dirty="0">
                <a:solidFill>
                  <a:srgbClr val="40404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拖累成長腳步的元兇。</a:t>
            </a:r>
            <a:r>
              <a:rPr sz="2000" kern="0" spc="-290" dirty="0">
                <a:solidFill>
                  <a:srgbClr val="40404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2000" kern="0" spc="11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對大腦來說</a:t>
            </a:r>
            <a:r>
              <a:rPr sz="2000" kern="0" spc="-21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2000" kern="0" spc="11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，</a:t>
            </a:r>
            <a:r>
              <a:rPr sz="2000" b="1" kern="0" spc="100" dirty="0">
                <a:solidFill>
                  <a:srgbClr val="FF0000">
                    <a:alpha val="100000"/>
                  </a:srgb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" panose="020B0400000000000000" charset="-122"/>
              </a:rPr>
              <a:t>維持原有的模</a:t>
            </a:r>
            <a:r>
              <a:rPr sz="2000" b="1" kern="0" spc="80" dirty="0">
                <a:solidFill>
                  <a:srgbClr val="FF0000">
                    <a:alpha val="100000"/>
                  </a:srgb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" panose="020B0400000000000000" charset="-122"/>
              </a:rPr>
              <a:t>式是最省</a:t>
            </a:r>
            <a:r>
              <a:rPr sz="2000" b="1" kern="0" spc="80" dirty="0">
                <a:solidFill>
                  <a:srgbClr val="FF000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力</a:t>
            </a:r>
            <a:r>
              <a:rPr sz="2000" kern="0" spc="8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的</a:t>
            </a:r>
            <a:r>
              <a:rPr sz="2000" kern="0" spc="-18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2000" kern="0" spc="8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，一切對原有模式的改變都是麻煩的、</a:t>
            </a:r>
            <a:r>
              <a:rPr sz="2000" kern="0" spc="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</a:t>
            </a:r>
            <a:r>
              <a:rPr sz="2000" kern="0" spc="12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如果我們想要改變自己的某個習慣</a:t>
            </a:r>
            <a:r>
              <a:rPr sz="2000" kern="0" spc="-18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2000" kern="0" spc="12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，或是</a:t>
            </a:r>
            <a:r>
              <a:rPr sz="2000" b="1" kern="0" spc="120" dirty="0">
                <a:solidFill>
                  <a:srgbClr val="FF0000">
                    <a:alpha val="100000"/>
                  </a:srgb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</a:rPr>
              <a:t>養成好習</a:t>
            </a:r>
            <a:r>
              <a:rPr sz="2000" b="1" kern="0" spc="90" dirty="0">
                <a:solidFill>
                  <a:srgbClr val="FF0000">
                    <a:alpha val="100000"/>
                  </a:srgb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</a:rPr>
              <a:t>慣</a:t>
            </a:r>
            <a:r>
              <a:rPr sz="2000" b="1" kern="0" spc="-220" dirty="0">
                <a:solidFill>
                  <a:srgbClr val="FF0000">
                    <a:alpha val="100000"/>
                  </a:srgb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</a:rPr>
              <a:t> </a:t>
            </a:r>
            <a:r>
              <a:rPr sz="2000" b="1" kern="0" spc="90" dirty="0">
                <a:solidFill>
                  <a:srgbClr val="FF0000">
                    <a:alpha val="100000"/>
                  </a:srgb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</a:rPr>
              <a:t>，循序漸進</a:t>
            </a:r>
            <a:r>
              <a:rPr sz="2000" kern="0" spc="9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一定是個不錯的選擇。</a:t>
            </a:r>
            <a:r>
              <a:rPr sz="2000" kern="0" spc="20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2000" kern="0" spc="9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如果想一步到</a:t>
            </a:r>
            <a:r>
              <a:rPr sz="2000" kern="0" spc="6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位</a:t>
            </a:r>
            <a:r>
              <a:rPr sz="2000" kern="0" spc="-24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2000" kern="0" spc="6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，一定會適得其反。</a:t>
            </a:r>
            <a:endParaRPr sz="2000" kern="0" spc="60" dirty="0">
              <a:solidFill>
                <a:srgbClr val="262626">
                  <a:alpha val="100000"/>
                </a:srgb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grpSp>
        <p:nvGrpSpPr>
          <p:cNvPr id="36" name="group 36"/>
          <p:cNvGrpSpPr/>
          <p:nvPr/>
        </p:nvGrpSpPr>
        <p:grpSpPr>
          <a:xfrm rot="21600000">
            <a:off x="1027748" y="6259068"/>
            <a:ext cx="7869878" cy="3601721"/>
            <a:chOff x="-12700" y="-12700"/>
            <a:chExt cx="5246585" cy="2401147"/>
          </a:xfrm>
        </p:grpSpPr>
        <p:pic>
          <p:nvPicPr>
            <p:cNvPr id="790" name="picture 79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5233885" cy="2359913"/>
            </a:xfrm>
            <a:prstGeom prst="rect">
              <a:avLst/>
            </a:prstGeom>
          </p:spPr>
        </p:pic>
        <p:sp>
          <p:nvSpPr>
            <p:cNvPr id="792" name="textbox 792"/>
            <p:cNvSpPr/>
            <p:nvPr/>
          </p:nvSpPr>
          <p:spPr>
            <a:xfrm>
              <a:off x="-12700" y="-12700"/>
              <a:ext cx="5082117" cy="2401147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marL="2739390" lvl="1" indent="457200" algn="l" rtl="0" eaLnBrk="0">
                <a:lnSpc>
                  <a:spcPct val="86000"/>
                </a:lnSpc>
                <a:spcBef>
                  <a:spcPts val="5"/>
                </a:spcBef>
              </a:pPr>
              <a:endParaRPr lang="en-US" sz="2000" b="1" kern="0" spc="2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endParaRPr>
            </a:p>
            <a:p>
              <a:pPr marL="2739390" lvl="1" indent="457200" algn="l" rtl="0" eaLnBrk="0">
                <a:lnSpc>
                  <a:spcPct val="86000"/>
                </a:lnSpc>
                <a:spcBef>
                  <a:spcPts val="5"/>
                </a:spcBef>
              </a:pPr>
              <a:r>
                <a:rPr lang="en-US" sz="3200" b="1" kern="0" spc="20" dirty="0">
                  <a:solidFill>
                    <a:srgbClr val="FFFFFF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3200" b="1" kern="0" spc="20" dirty="0">
                  <a:solidFill>
                    <a:srgbClr val="FFFFFF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預</a:t>
              </a:r>
              <a:r>
                <a:rPr sz="3200" kern="0" spc="20" dirty="0">
                  <a:solidFill>
                    <a:srgbClr val="FFFFFF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3200" b="1" kern="0" spc="20" dirty="0">
                  <a:solidFill>
                    <a:srgbClr val="FFFFFF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測</a:t>
              </a:r>
              <a:endParaRPr sz="3200" dirty="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endParaRPr>
            </a:p>
            <a:p>
              <a:pPr marL="343535" indent="1905" algn="l" rtl="0" eaLnBrk="0">
                <a:lnSpc>
                  <a:spcPct val="116000"/>
                </a:lnSpc>
                <a:spcBef>
                  <a:spcPts val="1500"/>
                </a:spcBef>
              </a:pPr>
              <a:endParaRPr sz="2000" kern="0" spc="90" dirty="0">
                <a:solidFill>
                  <a:srgbClr val="40404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endParaRPr>
            </a:p>
            <a:p>
              <a:pPr marL="343535" indent="1905" algn="l" rtl="0" eaLnBrk="0">
                <a:lnSpc>
                  <a:spcPct val="116000"/>
                </a:lnSpc>
                <a:spcBef>
                  <a:spcPts val="1500"/>
                </a:spcBef>
              </a:pPr>
              <a:r>
                <a:rPr sz="2000" kern="0" spc="9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大腦</a:t>
              </a:r>
              <a:r>
                <a:rPr sz="2000" b="1" kern="0" spc="9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透過預測來判斷</a:t>
              </a:r>
              <a:r>
                <a:rPr sz="2000" kern="0" spc="9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是否需要節能。 是重要的信</a:t>
              </a:r>
              <a:r>
                <a:rPr sz="2000" kern="0" spc="8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息</a:t>
              </a:r>
              <a:r>
                <a:rPr sz="2000" kern="0" spc="9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加工方式。</a:t>
              </a:r>
              <a:r>
                <a:rPr sz="2000" kern="0" spc="-30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kern="0" spc="9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大腦是藉由過</a:t>
              </a:r>
              <a:r>
                <a:rPr sz="2000" kern="0" spc="8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往經驗預測未來的機器。</a:t>
              </a:r>
              <a:endParaRPr sz="2000" dirty="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endParaRPr>
            </a:p>
            <a:p>
              <a:pPr marL="344805" indent="635" algn="l" rtl="0" eaLnBrk="0">
                <a:lnSpc>
                  <a:spcPct val="115000"/>
                </a:lnSpc>
                <a:spcBef>
                  <a:spcPts val="80"/>
                </a:spcBef>
              </a:pPr>
              <a:r>
                <a:rPr sz="2000" kern="0" spc="8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你</a:t>
              </a:r>
              <a:r>
                <a:rPr sz="2000" b="1" kern="0" spc="8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喂給它</a:t>
              </a:r>
              <a:r>
                <a:rPr sz="2000" kern="0" spc="80" dirty="0">
                  <a:solidFill>
                    <a:schemeClr val="tx1">
                      <a:alpha val="100000"/>
                    </a:scheme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過於簡單、</a:t>
              </a:r>
              <a:r>
                <a:rPr sz="2000" b="1" kern="0" spc="-30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b="1" kern="0" spc="8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無須動腦的資訊</a:t>
              </a:r>
              <a:r>
                <a:rPr sz="2000" b="1" kern="0" spc="-26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b="1" kern="0" spc="8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，</a:t>
              </a:r>
              <a:r>
                <a:rPr sz="2000" b="1" kern="0" spc="7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大腦就會變得懶惰</a:t>
              </a:r>
              <a:r>
                <a:rPr sz="2000" kern="0" spc="7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、</a:t>
              </a:r>
              <a:r>
                <a:rPr sz="2000" kern="0" spc="-31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kern="0" spc="7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懈怠</a:t>
              </a:r>
              <a:r>
                <a:rPr sz="2000" kern="0" spc="-25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kern="0" spc="7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，你</a:t>
              </a:r>
              <a:r>
                <a:rPr sz="2000" b="1" kern="0" spc="7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喂給它</a:t>
              </a:r>
              <a:r>
                <a:rPr sz="2000" kern="0" spc="70" dirty="0">
                  <a:solidFill>
                    <a:schemeClr val="tx1">
                      <a:alpha val="100000"/>
                    </a:scheme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高度複雜、</a:t>
              </a:r>
              <a:r>
                <a:rPr sz="2000" kern="0" spc="-290" dirty="0">
                  <a:solidFill>
                    <a:schemeClr val="tx1">
                      <a:alpha val="100000"/>
                    </a:scheme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b="1" kern="0" spc="7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需要反</a:t>
              </a:r>
              <a:r>
                <a:rPr sz="2000" b="1" kern="0" spc="6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複咀嚼</a:t>
              </a:r>
              <a:r>
                <a:rPr sz="2000" b="1" kern="0" spc="7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的資訊</a:t>
              </a:r>
              <a:r>
                <a:rPr sz="2000" b="1" kern="0" spc="-26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b="1" kern="0" spc="7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，大腦就會努力改變、</a:t>
              </a:r>
              <a:r>
                <a:rPr sz="2000" b="1" kern="0" spc="-30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b="1" kern="0" spc="7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調整</a:t>
              </a:r>
              <a:r>
                <a:rPr sz="2000" b="1" kern="0" spc="6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自己</a:t>
              </a:r>
              <a:r>
                <a:rPr sz="2000" b="1" kern="0" spc="-25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b="1" kern="0" spc="60" dirty="0">
                  <a:solidFill>
                    <a:schemeClr val="tx1">
                      <a:alpha val="100000"/>
                    </a:scheme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，</a:t>
              </a:r>
              <a:r>
                <a:rPr sz="2000" kern="0" spc="6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來適應訊</a:t>
              </a:r>
              <a:r>
                <a:rPr sz="2000" kern="0" spc="7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息的難度</a:t>
              </a:r>
              <a:r>
                <a:rPr sz="2000" kern="0" spc="-25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kern="0" spc="7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，直到你得心應手。</a:t>
              </a:r>
              <a:endParaRPr sz="2000" kern="0" spc="70" dirty="0">
                <a:solidFill>
                  <a:srgbClr val="40404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 rot="21600000">
            <a:off x="9417519" y="6278118"/>
            <a:ext cx="7832637" cy="3530345"/>
            <a:chOff x="0" y="0"/>
            <a:chExt cx="5221758" cy="2353563"/>
          </a:xfrm>
        </p:grpSpPr>
        <p:sp>
          <p:nvSpPr>
            <p:cNvPr id="794" name="rect 794"/>
            <p:cNvSpPr/>
            <p:nvPr/>
          </p:nvSpPr>
          <p:spPr>
            <a:xfrm>
              <a:off x="0" y="346913"/>
              <a:ext cx="5221758" cy="2006650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 sz="2400">
                <a:latin typeface="PingFang SC" panose="020B0400000000000000" charset="-122"/>
                <a:ea typeface="PingFang SC" panose="020B0400000000000000" charset="-122"/>
              </a:endParaRPr>
            </a:p>
          </p:txBody>
        </p:sp>
        <p:sp>
          <p:nvSpPr>
            <p:cNvPr id="796" name="rect 796"/>
            <p:cNvSpPr/>
            <p:nvPr/>
          </p:nvSpPr>
          <p:spPr>
            <a:xfrm>
              <a:off x="1135913" y="0"/>
              <a:ext cx="2948610" cy="651484"/>
            </a:xfrm>
            <a:prstGeom prst="rect">
              <a:avLst/>
            </a:prstGeom>
            <a:solidFill>
              <a:srgbClr val="3DB5CB">
                <a:alpha val="100000"/>
              </a:srgbClr>
            </a:solidFill>
            <a:ln w="0"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 sz="2400">
                <a:latin typeface="PingFang SC" panose="020B0400000000000000" charset="-122"/>
                <a:ea typeface="PingFang SC" panose="020B0400000000000000" charset="-122"/>
              </a:endParaRPr>
            </a:p>
          </p:txBody>
        </p:sp>
        <p:sp>
          <p:nvSpPr>
            <p:cNvPr id="798" name="textbox 798"/>
            <p:cNvSpPr/>
            <p:nvPr/>
          </p:nvSpPr>
          <p:spPr>
            <a:xfrm>
              <a:off x="313860" y="157645"/>
              <a:ext cx="4595495" cy="1934210"/>
            </a:xfrm>
            <a:prstGeom prst="rect">
              <a:avLst/>
            </a:prstGeom>
            <a:noFill/>
            <a:ln w="0" cap="flat">
              <a:noFill/>
              <a:prstDash val="solid"/>
              <a:miter lim="0"/>
            </a:ln>
          </p:spPr>
          <p:txBody>
            <a:bodyPr vert="horz" wrap="square" lIns="0" tIns="0" rIns="0" bIns="0"/>
            <a:p>
              <a:pPr algn="l" rtl="0" eaLnBrk="0">
                <a:lnSpc>
                  <a:spcPct val="91000"/>
                </a:lnSpc>
              </a:pPr>
              <a:endParaRPr sz="100" dirty="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endParaRPr>
            </a:p>
            <a:p>
              <a:pPr marL="1964690" algn="l" rtl="0" eaLnBrk="0">
                <a:lnSpc>
                  <a:spcPct val="86000"/>
                </a:lnSpc>
              </a:pPr>
              <a:r>
                <a:rPr lang="en-US" sz="3200" kern="0" spc="-20" dirty="0">
                  <a:solidFill>
                    <a:srgbClr val="FFFFFF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       </a:t>
              </a:r>
              <a:r>
                <a:rPr sz="3200" b="1" kern="0" spc="-20" dirty="0">
                  <a:solidFill>
                    <a:srgbClr val="FFFFFF">
                      <a:alpha val="100000"/>
                    </a:srgbClr>
                  </a:solidFill>
                  <a:latin typeface="PingFang SC Semibold" panose="020B0400000000000000" charset="-122"/>
                  <a:ea typeface="PingFang SC Semibold" panose="020B0400000000000000" charset="-122"/>
                  <a:cs typeface="PingFang SC Semibold" panose="020B0400000000000000" charset="-122"/>
                </a:rPr>
                <a:t>回 饋</a:t>
              </a:r>
              <a:endParaRPr sz="3200" dirty="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endParaRPr>
            </a:p>
            <a:p>
              <a:pPr algn="l" rtl="0" eaLnBrk="0">
                <a:lnSpc>
                  <a:spcPct val="130000"/>
                </a:lnSpc>
              </a:pPr>
              <a:endParaRPr sz="1400" dirty="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endParaRPr>
            </a:p>
            <a:p>
              <a:pPr algn="l" rtl="0" eaLnBrk="0">
                <a:lnSpc>
                  <a:spcPct val="130000"/>
                </a:lnSpc>
              </a:pPr>
              <a:endParaRPr sz="1400" dirty="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endParaRPr>
            </a:p>
            <a:p>
              <a:pPr algn="l" rtl="0" eaLnBrk="0">
                <a:lnSpc>
                  <a:spcPct val="126000"/>
                </a:lnSpc>
              </a:pPr>
              <a:endParaRPr sz="350" dirty="0"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endParaRPr>
            </a:p>
            <a:p>
              <a:pPr marL="12700" algn="l" rtl="0" eaLnBrk="0">
                <a:lnSpc>
                  <a:spcPct val="126000"/>
                </a:lnSpc>
                <a:spcBef>
                  <a:spcPts val="0"/>
                </a:spcBef>
              </a:pPr>
              <a:endParaRPr sz="2000" kern="0" spc="100" dirty="0">
                <a:solidFill>
                  <a:srgbClr val="40404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endParaRPr>
            </a:p>
            <a:p>
              <a:pPr marL="12700" algn="l" rtl="0" eaLnBrk="0">
                <a:lnSpc>
                  <a:spcPct val="126000"/>
                </a:lnSpc>
                <a:spcBef>
                  <a:spcPts val="0"/>
                </a:spcBef>
              </a:pPr>
              <a:r>
                <a:rPr sz="2000" b="1" kern="0" spc="10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回饋是大腦的動力系統</a:t>
              </a:r>
              <a:r>
                <a:rPr sz="2000" kern="0" spc="10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。</a:t>
              </a:r>
              <a:r>
                <a:rPr sz="2000" kern="0" spc="20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kern="0" spc="10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每一次透過付出</a:t>
              </a:r>
              <a:r>
                <a:rPr sz="2000" kern="0" spc="9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行動獲取</a:t>
              </a:r>
              <a:r>
                <a:rPr sz="2000" kern="0" spc="14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獎勵</a:t>
              </a:r>
              <a:r>
                <a:rPr sz="2000" kern="0" spc="-22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kern="0" spc="14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，大腦就會把</a:t>
              </a:r>
              <a:r>
                <a:rPr sz="2000" b="1" kern="0" spc="37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b="1" kern="0" spc="14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“付諸行動</a:t>
              </a:r>
              <a:r>
                <a:rPr sz="2000" b="1" kern="0" spc="-360" dirty="0">
                  <a:solidFill>
                    <a:srgbClr val="FF000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kern="0" spc="14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”這件事情打上</a:t>
              </a:r>
              <a:r>
                <a:rPr sz="2000" kern="0" spc="13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一個</a:t>
              </a:r>
              <a:r>
                <a:rPr sz="2000" kern="0" spc="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kern="0" spc="11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標記</a:t>
              </a:r>
              <a:r>
                <a:rPr sz="2000" kern="0" spc="-22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kern="0" spc="11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，並在下一次行動之前</a:t>
              </a:r>
              <a:r>
                <a:rPr sz="2000" kern="0" spc="-22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kern="0" spc="11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，提升我們的多巴</a:t>
              </a:r>
              <a:r>
                <a:rPr sz="2000" kern="0" spc="10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胺水</a:t>
              </a:r>
              <a:r>
                <a:rPr sz="2000" kern="0" spc="6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平</a:t>
              </a:r>
              <a:r>
                <a:rPr sz="2000" kern="0" spc="-24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 </a:t>
              </a:r>
              <a:r>
                <a:rPr sz="2000" kern="0" spc="60" dirty="0">
                  <a:solidFill>
                    <a:srgbClr val="404040">
                      <a:alpha val="100000"/>
                    </a:srgbClr>
                  </a:solidFill>
                  <a:latin typeface="PingFang SC" panose="020B0400000000000000" charset="-122"/>
                  <a:ea typeface="PingFang SC" panose="020B0400000000000000" charset="-122"/>
                  <a:cs typeface="PingFang SC" panose="020B0400000000000000" charset="-122"/>
                </a:rPr>
                <a:t>，為我們預支動力。</a:t>
              </a:r>
              <a:endParaRPr sz="2000" kern="0" spc="60" dirty="0">
                <a:solidFill>
                  <a:srgbClr val="40404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endParaRPr>
            </a:p>
          </p:txBody>
        </p:sp>
      </p:grpSp>
      <p:sp>
        <p:nvSpPr>
          <p:cNvPr id="800" name="textbox 800"/>
          <p:cNvSpPr/>
          <p:nvPr/>
        </p:nvSpPr>
        <p:spPr>
          <a:xfrm>
            <a:off x="1046798" y="2919831"/>
            <a:ext cx="7851458" cy="3029903"/>
          </a:xfrm>
          <a:prstGeom prst="rect">
            <a:avLst/>
          </a:prstGeom>
          <a:solidFill>
            <a:srgbClr val="F8FBFC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09000"/>
              </a:lnSpc>
            </a:pPr>
            <a:endParaRPr sz="14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 rtl="0" eaLnBrk="0">
              <a:lnSpc>
                <a:spcPct val="109000"/>
              </a:lnSpc>
            </a:pPr>
            <a:endParaRPr sz="14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 rtl="0" eaLnBrk="0">
              <a:lnSpc>
                <a:spcPct val="110000"/>
              </a:lnSpc>
            </a:pPr>
            <a:endParaRPr sz="14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marL="335915" algn="l" rtl="0" eaLnBrk="0">
              <a:lnSpc>
                <a:spcPct val="88000"/>
              </a:lnSpc>
              <a:spcBef>
                <a:spcPts val="5"/>
              </a:spcBef>
            </a:pPr>
            <a:endParaRPr sz="2000" kern="0" spc="70" dirty="0">
              <a:solidFill>
                <a:srgbClr val="404040">
                  <a:alpha val="100000"/>
                </a:srgb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marL="335915" algn="l" rtl="0" eaLnBrk="0">
              <a:lnSpc>
                <a:spcPct val="88000"/>
              </a:lnSpc>
              <a:spcBef>
                <a:spcPts val="5"/>
              </a:spcBef>
            </a:pPr>
            <a:r>
              <a:rPr sz="2000" kern="0" spc="70" dirty="0">
                <a:solidFill>
                  <a:srgbClr val="40404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一切原理的根源</a:t>
            </a:r>
            <a:r>
              <a:rPr sz="2000" kern="0" spc="-260" dirty="0">
                <a:solidFill>
                  <a:srgbClr val="40404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2000" kern="0" spc="70" dirty="0">
                <a:solidFill>
                  <a:srgbClr val="404040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，</a:t>
            </a:r>
            <a:r>
              <a:rPr sz="2000" kern="0" spc="7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大腦最基本的原</a:t>
            </a:r>
            <a:r>
              <a:rPr sz="2000" kern="0" spc="6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理</a:t>
            </a:r>
            <a:r>
              <a:rPr sz="2000" kern="0" spc="-25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2000" kern="0" spc="6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，就是節能。</a:t>
            </a:r>
            <a:endParaRPr sz="20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marL="335280" indent="-2540" algn="l" rtl="0" eaLnBrk="0">
              <a:lnSpc>
                <a:spcPct val="126000"/>
              </a:lnSpc>
              <a:spcBef>
                <a:spcPts val="240"/>
              </a:spcBef>
            </a:pPr>
            <a:r>
              <a:rPr sz="2000" kern="0" spc="12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我們常常會運用一些過往的經驗去做出判斷</a:t>
            </a:r>
            <a:r>
              <a:rPr sz="2000" kern="0" spc="-18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2000" kern="0" spc="12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，都按照</a:t>
            </a:r>
            <a:r>
              <a:rPr sz="2000" b="1" kern="0" spc="120" dirty="0">
                <a:solidFill>
                  <a:srgbClr val="FF0000"/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" panose="020B0400000000000000" charset="-122"/>
              </a:rPr>
              <a:t>最小成本</a:t>
            </a:r>
            <a:r>
              <a:rPr sz="2000" kern="0" spc="12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原則去行動並透過重複訓練</a:t>
            </a:r>
            <a:r>
              <a:rPr sz="2000" kern="0" spc="-20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2000" kern="0" spc="12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，把它形成</a:t>
            </a:r>
            <a:r>
              <a:rPr sz="2000" b="1" kern="0" spc="110" dirty="0">
                <a:solidFill>
                  <a:srgbClr val="FF0000">
                    <a:alpha val="100000"/>
                  </a:srgb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" panose="020B0400000000000000" charset="-122"/>
              </a:rPr>
              <a:t>習慣</a:t>
            </a:r>
            <a:r>
              <a:rPr sz="2000" kern="0" spc="-23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2000" kern="0" spc="11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，就可以靠著慣性去做事</a:t>
            </a:r>
            <a:r>
              <a:rPr sz="2000" kern="0" spc="-21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2000" kern="0" spc="11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，</a:t>
            </a:r>
            <a:r>
              <a:rPr sz="2000" b="1" kern="0" spc="110" dirty="0">
                <a:solidFill>
                  <a:srgbClr val="FF0000">
                    <a:alpha val="100000"/>
                  </a:srgb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" panose="020B0400000000000000" charset="-122"/>
              </a:rPr>
              <a:t>減少大腦</a:t>
            </a:r>
            <a:r>
              <a:rPr sz="2000" b="1" kern="0" spc="100" dirty="0">
                <a:solidFill>
                  <a:srgbClr val="FF0000">
                    <a:alpha val="100000"/>
                  </a:srgb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" panose="020B0400000000000000" charset="-122"/>
              </a:rPr>
              <a:t>做思考的</a:t>
            </a:r>
            <a:r>
              <a:rPr sz="2000" b="1" kern="0" spc="70" dirty="0">
                <a:solidFill>
                  <a:srgbClr val="FF0000">
                    <a:alpha val="100000"/>
                  </a:srgb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" panose="020B0400000000000000" charset="-122"/>
              </a:rPr>
              <a:t>時間</a:t>
            </a:r>
            <a:r>
              <a:rPr sz="2000" kern="0" spc="-26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2000" kern="0" spc="7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，從而達到節能的效</a:t>
            </a:r>
            <a:r>
              <a:rPr sz="2000" kern="0" spc="60" dirty="0">
                <a:solidFill>
                  <a:srgbClr val="262626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果。</a:t>
            </a:r>
            <a:endParaRPr sz="2000" kern="0" spc="60" dirty="0">
              <a:solidFill>
                <a:srgbClr val="262626">
                  <a:alpha val="100000"/>
                </a:srgbClr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804" name="textbox 804"/>
          <p:cNvSpPr/>
          <p:nvPr/>
        </p:nvSpPr>
        <p:spPr>
          <a:xfrm>
            <a:off x="11121390" y="2409197"/>
            <a:ext cx="4423410" cy="977265"/>
          </a:xfrm>
          <a:prstGeom prst="rect">
            <a:avLst/>
          </a:prstGeom>
          <a:solidFill>
            <a:srgbClr val="3DB5CB">
              <a:alpha val="100000"/>
            </a:srgbClr>
          </a:solidFill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110000"/>
              </a:lnSpc>
            </a:pPr>
            <a:endParaRPr sz="14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marL="1130300" algn="l" rtl="0" eaLnBrk="0">
              <a:lnSpc>
                <a:spcPct val="87000"/>
              </a:lnSpc>
              <a:spcBef>
                <a:spcPts val="5"/>
              </a:spcBef>
            </a:pPr>
            <a:r>
              <a:rPr lang="en-US" sz="3200" kern="0" spc="2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 </a:t>
            </a:r>
            <a:r>
              <a:rPr sz="3200" b="1" kern="0" spc="20" dirty="0">
                <a:solidFill>
                  <a:srgbClr val="FFFFFF">
                    <a:alpha val="100000"/>
                  </a:srgb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</a:rPr>
              <a:t>穩 定</a:t>
            </a:r>
            <a:endParaRPr sz="3200" b="1" kern="0" spc="20" dirty="0">
              <a:solidFill>
                <a:srgbClr val="FFFFFF">
                  <a:alpha val="100000"/>
                </a:srgbClr>
              </a:solidFill>
              <a:latin typeface="PingFang SC Semibold" panose="020B0400000000000000" charset="-122"/>
              <a:ea typeface="PingFang SC Semibold" panose="020B0400000000000000" charset="-122"/>
              <a:cs typeface="PingFang SC Semibold" panose="020B0400000000000000" charset="-122"/>
            </a:endParaRPr>
          </a:p>
        </p:txBody>
      </p:sp>
      <p:sp>
        <p:nvSpPr>
          <p:cNvPr id="806" name="textbox 806"/>
          <p:cNvSpPr/>
          <p:nvPr/>
        </p:nvSpPr>
        <p:spPr>
          <a:xfrm>
            <a:off x="2761335" y="2409197"/>
            <a:ext cx="4422458" cy="977265"/>
          </a:xfrm>
          <a:prstGeom prst="rect">
            <a:avLst/>
          </a:prstGeom>
          <a:solidFill>
            <a:srgbClr val="3DB5CB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/>
          <a:p>
            <a:pPr algn="l" rtl="0" eaLnBrk="0">
              <a:lnSpc>
                <a:spcPct val="110000"/>
              </a:lnSpc>
            </a:pPr>
            <a:endParaRPr sz="1400" dirty="0">
              <a:solidFill>
                <a:schemeClr val="bg1"/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 rtl="0" eaLnBrk="0">
              <a:lnSpc>
                <a:spcPct val="6000"/>
              </a:lnSpc>
            </a:pPr>
            <a:endParaRPr sz="100" dirty="0">
              <a:solidFill>
                <a:schemeClr val="bg1"/>
              </a:solidFill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marL="1083310" algn="l" rtl="0" eaLnBrk="0">
              <a:lnSpc>
                <a:spcPct val="86000"/>
              </a:lnSpc>
            </a:pPr>
            <a:r>
              <a:rPr lang="en-US" sz="3200" kern="0" spc="30" dirty="0">
                <a:solidFill>
                  <a:schemeClr val="bg1">
                    <a:alpha val="100000"/>
                  </a:scheme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   </a:t>
            </a:r>
            <a:r>
              <a:rPr sz="3200" b="1" kern="0" spc="30" dirty="0">
                <a:solidFill>
                  <a:schemeClr val="bg1">
                    <a:alpha val="100000"/>
                  </a:scheme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</a:rPr>
              <a:t>節</a:t>
            </a:r>
            <a:r>
              <a:rPr sz="3200" b="1" kern="0" spc="710" dirty="0">
                <a:solidFill>
                  <a:schemeClr val="bg1">
                    <a:alpha val="100000"/>
                  </a:scheme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</a:rPr>
              <a:t> </a:t>
            </a:r>
            <a:r>
              <a:rPr sz="3200" b="1" kern="0" spc="30" dirty="0">
                <a:solidFill>
                  <a:schemeClr val="bg1">
                    <a:alpha val="100000"/>
                  </a:schemeClr>
                </a:solidFill>
                <a:latin typeface="PingFang SC Semibold" panose="020B0400000000000000" charset="-122"/>
                <a:ea typeface="PingFang SC Semibold" panose="020B0400000000000000" charset="-122"/>
                <a:cs typeface="PingFang SC Semibold" panose="020B0400000000000000" charset="-122"/>
              </a:rPr>
              <a:t>能</a:t>
            </a:r>
            <a:endParaRPr sz="3200" b="1" kern="0" spc="30" dirty="0">
              <a:solidFill>
                <a:schemeClr val="bg1">
                  <a:alpha val="100000"/>
                </a:schemeClr>
              </a:solidFill>
              <a:latin typeface="PingFang SC Semibold" panose="020B0400000000000000" charset="-122"/>
              <a:ea typeface="PingFang SC Semibold" panose="020B0400000000000000" charset="-122"/>
              <a:cs typeface="PingFang SC Semibold" panose="020B0400000000000000" charset="-122"/>
            </a:endParaRPr>
          </a:p>
        </p:txBody>
      </p:sp>
      <p:sp>
        <p:nvSpPr>
          <p:cNvPr id="824" name="textbox 824"/>
          <p:cNvSpPr/>
          <p:nvPr/>
        </p:nvSpPr>
        <p:spPr>
          <a:xfrm>
            <a:off x="3067795" y="670226"/>
            <a:ext cx="12415838" cy="812483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p>
            <a:pPr algn="l" rtl="0" eaLnBrk="0">
              <a:lnSpc>
                <a:spcPct val="75000"/>
              </a:lnSpc>
            </a:pPr>
            <a:r>
              <a:rPr sz="5400" b="1" kern="0" spc="720" dirty="0">
                <a:solidFill>
                  <a:srgbClr val="4ADEDD">
                    <a:alpha val="100000"/>
                  </a:srgbClr>
                </a:solidFill>
                <a:latin typeface="Lantinghei TC Demibold" panose="03000509000000000000" charset="-120"/>
                <a:ea typeface="Lantinghei TC Demibold" panose="03000509000000000000" charset="-120"/>
                <a:cs typeface="PingFang SC" panose="020B0400000000000000" charset="-122"/>
              </a:rPr>
              <a:t>大腦運作底層原理的四個原則</a:t>
            </a:r>
            <a:endParaRPr sz="5400" b="1" kern="0" spc="720" dirty="0">
              <a:solidFill>
                <a:srgbClr val="4ADEDD">
                  <a:alpha val="100000"/>
                </a:srgbClr>
              </a:solidFill>
              <a:latin typeface="Lantinghei TC Demibold" panose="03000509000000000000" charset="-120"/>
              <a:ea typeface="Lantinghei TC Demibold" panose="03000509000000000000" charset="-120"/>
              <a:cs typeface="PingFang SC" panose="020B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6" grpId="0" bldLvl="0" animBg="1"/>
      <p:bldP spid="800" grpId="0" bldLvl="0" animBg="1"/>
      <p:bldP spid="806" grpId="1" animBg="1"/>
      <p:bldP spid="800" grpId="1" animBg="1"/>
      <p:bldP spid="786" grpId="0" bldLvl="0" animBg="1"/>
      <p:bldP spid="804" grpId="0" bldLvl="0" animBg="1"/>
      <p:bldP spid="786" grpId="1" animBg="1"/>
      <p:bldP spid="80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 descr="7b0a202020202262756c6c6574223a20227b5c2263617465676f727949645c223a5c225c222c5c2274656d706c61746549645c223a32303233313639367d220a7d0a"/>
          <p:cNvSpPr txBox="1"/>
          <p:nvPr/>
        </p:nvSpPr>
        <p:spPr>
          <a:xfrm>
            <a:off x="7374255" y="4612640"/>
            <a:ext cx="9885045" cy="5905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571500" indent="-571500" algn="just">
              <a:lnSpc>
                <a:spcPts val="3360"/>
              </a:lnSpc>
              <a:spcBef>
                <a:spcPct val="0"/>
              </a:spcBef>
              <a:buFont typeface="Wingdings" panose="05000000000000000000" charset="0"/>
              <a:buChar char=""/>
            </a:pPr>
            <a:r>
              <a:rPr lang="zh-CN" altLang="en-US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Poppins" panose="00000500000000000000"/>
                <a:sym typeface="Poppins" panose="00000500000000000000"/>
              </a:rPr>
              <a:t>腦波學習風格評測</a:t>
            </a:r>
            <a:endParaRPr lang="zh-CN" altLang="en-US" sz="36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7" name="AutoShape 7"/>
          <p:cNvSpPr/>
          <p:nvPr/>
        </p:nvSpPr>
        <p:spPr>
          <a:xfrm flipV="1">
            <a:off x="6780912" y="3383736"/>
            <a:ext cx="0" cy="3710940"/>
          </a:xfrm>
          <a:prstGeom prst="line">
            <a:avLst/>
          </a:prstGeom>
          <a:ln w="38100" cap="flat">
            <a:solidFill>
              <a:srgbClr val="4ADED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 flipH="1">
            <a:off x="-1132642" y="7509005"/>
            <a:ext cx="20099109" cy="14654077"/>
          </a:xfrm>
          <a:custGeom>
            <a:avLst/>
            <a:gdLst/>
            <a:ahLst/>
            <a:cxnLst/>
            <a:rect l="l" t="t" r="r" b="b"/>
            <a:pathLst>
              <a:path w="20099109" h="14654077">
                <a:moveTo>
                  <a:pt x="20099108" y="0"/>
                </a:moveTo>
                <a:lnTo>
                  <a:pt x="0" y="0"/>
                </a:lnTo>
                <a:lnTo>
                  <a:pt x="0" y="14654077"/>
                </a:lnTo>
                <a:lnTo>
                  <a:pt x="20099108" y="14654077"/>
                </a:lnTo>
                <a:lnTo>
                  <a:pt x="20099108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1" name="文本框 10"/>
          <p:cNvSpPr txBox="1"/>
          <p:nvPr/>
        </p:nvSpPr>
        <p:spPr>
          <a:xfrm>
            <a:off x="7279640" y="3002280"/>
            <a:ext cx="103060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4ADEDD"/>
                </a:solidFill>
                <a:latin typeface="Lantinghei TC Demibold" panose="03000509000000000000" charset="-120"/>
                <a:ea typeface="Lantinghei TC Demibold" panose="03000509000000000000" charset="-120"/>
              </a:rPr>
              <a:t>愛洛波大腦健身房的三把金鑰匙</a:t>
            </a:r>
            <a:endParaRPr lang="zh-CN" altLang="en-US" sz="5400" b="1">
              <a:solidFill>
                <a:srgbClr val="4ADEDD"/>
              </a:solidFill>
              <a:latin typeface="Lantinghei TC Demibold" panose="03000509000000000000" charset="-120"/>
              <a:ea typeface="Lantinghei TC Demibold" panose="03000509000000000000" charset="-120"/>
            </a:endParaRPr>
          </a:p>
        </p:txBody>
      </p:sp>
      <p:sp>
        <p:nvSpPr>
          <p:cNvPr id="12" name="TextBox 6" descr="7b0a202020202262756c6c6574223a20227b5c2263617465676f727949645c223a5c225c222c5c2274656d706c61746549645c223a32303233313639367d220a7d0a"/>
          <p:cNvSpPr txBox="1"/>
          <p:nvPr/>
        </p:nvSpPr>
        <p:spPr>
          <a:xfrm>
            <a:off x="7425055" y="5730240"/>
            <a:ext cx="9885045" cy="5905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571500" indent="-571500" algn="just">
              <a:lnSpc>
                <a:spcPts val="3360"/>
              </a:lnSpc>
              <a:spcBef>
                <a:spcPct val="0"/>
              </a:spcBef>
              <a:buFont typeface="Wingdings" panose="05000000000000000000" charset="0"/>
              <a:buChar char=""/>
            </a:pPr>
            <a:r>
              <a:rPr lang="en-US" altLang="zh-CN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AI</a:t>
            </a:r>
            <a:r>
              <a:rPr lang="zh-CN" altLang="en-US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定制</a:t>
            </a:r>
            <a:r>
              <a:rPr lang="zh-TW" altLang="zh-CN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療癒</a:t>
            </a:r>
            <a:r>
              <a:rPr lang="zh-CN" altLang="en-US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音樂</a:t>
            </a:r>
            <a:endParaRPr lang="zh-CN" altLang="en-US" sz="36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</p:txBody>
      </p:sp>
      <p:sp>
        <p:nvSpPr>
          <p:cNvPr id="13" name="TextBox 6" descr="7b0a202020202262756c6c6574223a20227b5c2263617465676f727949645c223a5c225c222c5c2274656d706c61746549645c223a32303233313639367d220a7d0a"/>
          <p:cNvSpPr txBox="1"/>
          <p:nvPr/>
        </p:nvSpPr>
        <p:spPr>
          <a:xfrm>
            <a:off x="7399655" y="6771640"/>
            <a:ext cx="9885045" cy="5905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571500" indent="-571500" algn="just">
              <a:lnSpc>
                <a:spcPts val="3360"/>
              </a:lnSpc>
              <a:spcBef>
                <a:spcPct val="0"/>
              </a:spcBef>
              <a:buFont typeface="Wingdings" panose="05000000000000000000" charset="0"/>
              <a:buChar char=""/>
            </a:pPr>
            <a:r>
              <a:rPr lang="zh-CN" altLang="en-US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Poppins" panose="00000500000000000000"/>
                <a:sym typeface="Poppins" panose="00000500000000000000"/>
              </a:rPr>
              <a:t>腦力提升鍛</a:t>
            </a:r>
            <a:r>
              <a:rPr lang="zh-TW" altLang="zh-CN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Poppins" panose="00000500000000000000"/>
                <a:sym typeface="Poppins" panose="00000500000000000000"/>
              </a:rPr>
              <a:t>練工作坊</a:t>
            </a:r>
            <a:r>
              <a:rPr lang="zh-CN" altLang="en-US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Poppins" panose="00000500000000000000"/>
                <a:sym typeface="Poppins" panose="00000500000000000000"/>
              </a:rPr>
              <a:t>課程</a:t>
            </a:r>
            <a:endParaRPr lang="zh-CN" altLang="en-US" sz="36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Poppins" panose="00000500000000000000"/>
              <a:sym typeface="Poppins" panose="00000500000000000000"/>
            </a:endParaRPr>
          </a:p>
        </p:txBody>
      </p:sp>
      <p:pic>
        <p:nvPicPr>
          <p:cNvPr id="2" name="图片 1" descr="/Users/anniehsiao/Library/Containers/com.kingsoft.wpsoffice.mac/Data/tmp/picturecompress_20251203145617/output_1.pngoutput_1"/>
          <p:cNvPicPr>
            <a:picLocks noChangeAspect="1"/>
          </p:cNvPicPr>
          <p:nvPr/>
        </p:nvPicPr>
        <p:blipFill>
          <a:blip r:embed="rId3"/>
          <a:srcRect l="12222" t="10741" r="11481" b="11481"/>
          <a:stretch>
            <a:fillRect/>
          </a:stretch>
        </p:blipFill>
        <p:spPr>
          <a:xfrm>
            <a:off x="1005840" y="2393315"/>
            <a:ext cx="5182235" cy="528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 descr="7b0a202020202262756c6c6574223a20227b5c2263617465676f727949645c223a5c225c222c5c2274656d706c61746549645c223a32303233313639367d220a7d0a"/>
          <p:cNvSpPr txBox="1"/>
          <p:nvPr/>
        </p:nvSpPr>
        <p:spPr>
          <a:xfrm>
            <a:off x="1219200" y="3314700"/>
            <a:ext cx="5147945" cy="5905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indent="0" algn="just">
              <a:lnSpc>
                <a:spcPts val="3360"/>
              </a:lnSpc>
              <a:spcBef>
                <a:spcPct val="0"/>
              </a:spcBef>
              <a:buFont typeface="Wingdings" panose="05000000000000000000" charset="0"/>
              <a:buNone/>
            </a:pPr>
            <a:r>
              <a:rPr lang="zh-CN" altLang="en-US" sz="4800" b="1">
                <a:solidFill>
                  <a:srgbClr val="4ADEDD"/>
                </a:solidFill>
                <a:latin typeface="Lantinghei TC Regular" charset="0"/>
                <a:ea typeface="Lantinghei TC Regular" charset="0"/>
                <a:cs typeface="Poppins" panose="00000500000000000000"/>
                <a:sym typeface="Poppins" panose="00000500000000000000"/>
              </a:rPr>
              <a:t>腦波學習風格評測</a:t>
            </a:r>
            <a:endParaRPr lang="zh-CN" altLang="en-US" sz="4800" b="1">
              <a:solidFill>
                <a:srgbClr val="4ADEDD"/>
              </a:solidFill>
              <a:latin typeface="Lantinghei TC Regular" charset="0"/>
              <a:ea typeface="Lantinghei TC Regular" charset="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7" name="AutoShape 7"/>
          <p:cNvSpPr/>
          <p:nvPr/>
        </p:nvSpPr>
        <p:spPr>
          <a:xfrm flipV="1">
            <a:off x="6780912" y="3002736"/>
            <a:ext cx="0" cy="3710940"/>
          </a:xfrm>
          <a:prstGeom prst="line">
            <a:avLst/>
          </a:prstGeom>
          <a:ln w="38100" cap="flat">
            <a:solidFill>
              <a:srgbClr val="4ADED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 flipH="1">
            <a:off x="-1132642" y="7509005"/>
            <a:ext cx="20099109" cy="14654077"/>
          </a:xfrm>
          <a:custGeom>
            <a:avLst/>
            <a:gdLst/>
            <a:ahLst/>
            <a:cxnLst/>
            <a:rect l="l" t="t" r="r" b="b"/>
            <a:pathLst>
              <a:path w="20099109" h="14654077">
                <a:moveTo>
                  <a:pt x="20099108" y="0"/>
                </a:moveTo>
                <a:lnTo>
                  <a:pt x="0" y="0"/>
                </a:lnTo>
                <a:lnTo>
                  <a:pt x="0" y="14654077"/>
                </a:lnTo>
                <a:lnTo>
                  <a:pt x="20099108" y="14654077"/>
                </a:lnTo>
                <a:lnTo>
                  <a:pt x="20099108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11" name="文本框 10"/>
          <p:cNvSpPr txBox="1"/>
          <p:nvPr/>
        </p:nvSpPr>
        <p:spPr>
          <a:xfrm>
            <a:off x="1219200" y="952500"/>
            <a:ext cx="9885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4ADEDD"/>
                </a:solidFill>
                <a:latin typeface="Lantinghei TC Regular" charset="0"/>
                <a:ea typeface="Lantinghei TC Regular" charset="0"/>
              </a:rPr>
              <a:t>愛洛波大腦健身房的三把金鑰匙</a:t>
            </a:r>
            <a:endParaRPr lang="zh-CN" altLang="en-US" sz="5400" b="1">
              <a:solidFill>
                <a:srgbClr val="4ADEDD"/>
              </a:solidFill>
              <a:latin typeface="Lantinghei TC Regular" charset="0"/>
              <a:ea typeface="Lantinghei TC Regular" charset="0"/>
            </a:endParaRPr>
          </a:p>
        </p:txBody>
      </p:sp>
      <p:sp>
        <p:nvSpPr>
          <p:cNvPr id="12" name="TextBox 6" descr="7b0a202020202262756c6c6574223a20227b5c2263617465676f727949645c223a5c225c222c5c2274656d706c61746549645c223a32303233313639367d220a7d0a"/>
          <p:cNvSpPr txBox="1"/>
          <p:nvPr/>
        </p:nvSpPr>
        <p:spPr>
          <a:xfrm>
            <a:off x="7239000" y="2857500"/>
            <a:ext cx="9885045" cy="461391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614045" indent="-614045" algn="just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Char char=""/>
            </a:pPr>
            <a:r>
              <a:rPr lang="zh-CN" altLang="en-US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學子與家長共同參與評測的終極意義</a:t>
            </a:r>
            <a:r>
              <a:rPr lang="en-US" altLang="zh-CN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: </a:t>
            </a:r>
            <a:endParaRPr lang="en-US" altLang="zh-CN" sz="36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marL="635635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它完成了一個關鍵的範式轉移：</a:t>
            </a:r>
            <a:endParaRPr lang="zh-CN" altLang="en-US" sz="36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marL="57150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從</a:t>
            </a:r>
            <a:r>
              <a:rPr lang="en-US" altLang="zh-CN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“</a:t>
            </a:r>
            <a:r>
              <a:rPr lang="zh-CN" altLang="en-US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孩子，你要按照我的方式來</a:t>
            </a:r>
            <a:r>
              <a:rPr lang="en-US" altLang="zh-CN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”</a:t>
            </a:r>
            <a:endParaRPr lang="en-US" altLang="zh-CN" sz="36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marL="57150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轉變為</a:t>
            </a:r>
            <a:r>
              <a:rPr lang="en-US" altLang="zh-CN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“</a:t>
            </a:r>
            <a:r>
              <a:rPr lang="zh-CN" altLang="en-US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讓我們共同瞭解我們各自的方式，</a:t>
            </a:r>
            <a:endParaRPr lang="zh-CN" altLang="en-US" sz="36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  <a:p>
            <a:pPr marL="57150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並找到我們和諧共處、共同成長的最佳路徑</a:t>
            </a:r>
            <a:r>
              <a:rPr lang="en-US" altLang="zh-CN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”</a:t>
            </a:r>
            <a:r>
              <a:rPr lang="zh-CN" altLang="en-US" sz="3600" b="1">
                <a:solidFill>
                  <a:srgbClr val="FFFFFF"/>
                </a:solidFill>
                <a:latin typeface="Lantinghei TC Demibold" panose="03000509000000000000" charset="-120"/>
                <a:ea typeface="Lantinghei TC Demibold" panose="03000509000000000000" charset="-120"/>
                <a:cs typeface="Lantinghei TC Demibold" panose="03000509000000000000" charset="-120"/>
                <a:sym typeface="Poppins" panose="00000500000000000000"/>
              </a:rPr>
              <a:t>。</a:t>
            </a:r>
            <a:endParaRPr lang="zh-CN" altLang="en-US" sz="3600" b="1">
              <a:solidFill>
                <a:srgbClr val="FFFFFF"/>
              </a:solidFill>
              <a:latin typeface="Lantinghei TC Demibold" panose="03000509000000000000" charset="-120"/>
              <a:ea typeface="Lantinghei TC Demibold" panose="03000509000000000000" charset="-120"/>
              <a:cs typeface="Lantinghei TC Demibold" panose="03000509000000000000" charset="-120"/>
              <a:sym typeface="Poppins" panose="00000500000000000000"/>
            </a:endParaRPr>
          </a:p>
        </p:txBody>
      </p:sp>
      <p:pic>
        <p:nvPicPr>
          <p:cNvPr id="26639" name="图片 17" descr="父母协助学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3"/>
          <a:stretch>
            <a:fillRect/>
          </a:stretch>
        </p:blipFill>
        <p:spPr bwMode="auto">
          <a:xfrm>
            <a:off x="1219200" y="4457700"/>
            <a:ext cx="4995545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flipH="1">
            <a:off x="-1132642" y="7509005"/>
            <a:ext cx="20099109" cy="14654077"/>
          </a:xfrm>
          <a:custGeom>
            <a:avLst/>
            <a:gdLst/>
            <a:ahLst/>
            <a:cxnLst/>
            <a:rect l="l" t="t" r="r" b="b"/>
            <a:pathLst>
              <a:path w="20099109" h="14654077">
                <a:moveTo>
                  <a:pt x="20099108" y="0"/>
                </a:moveTo>
                <a:lnTo>
                  <a:pt x="0" y="0"/>
                </a:lnTo>
                <a:lnTo>
                  <a:pt x="0" y="14654077"/>
                </a:lnTo>
                <a:lnTo>
                  <a:pt x="20099108" y="14654077"/>
                </a:lnTo>
                <a:lnTo>
                  <a:pt x="20099108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pic>
        <p:nvPicPr>
          <p:cNvPr id="50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594056" y="1773078"/>
            <a:ext cx="7762875" cy="7762875"/>
          </a:xfrm>
          <a:prstGeom prst="rect">
            <a:avLst/>
          </a:prstGeom>
        </p:spPr>
      </p:pic>
      <p:sp>
        <p:nvSpPr>
          <p:cNvPr id="52" name="textbox 52"/>
          <p:cNvSpPr/>
          <p:nvPr/>
        </p:nvSpPr>
        <p:spPr>
          <a:xfrm>
            <a:off x="2823210" y="6899275"/>
            <a:ext cx="6179820" cy="138366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sz="15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30175" indent="5080" algn="l" rtl="0" eaLnBrk="0">
              <a:lnSpc>
                <a:spcPct val="107000"/>
              </a:lnSpc>
            </a:pPr>
            <a:r>
              <a:rPr sz="3000" b="1" kern="0" spc="-3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為什麼這麼准？</a:t>
            </a:r>
            <a:r>
              <a:rPr sz="3000" kern="0" spc="-32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3000" b="1" kern="0" spc="-3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因為</a:t>
            </a:r>
            <a:r>
              <a:rPr sz="3000" kern="0" spc="31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3000" b="1" kern="0" spc="-3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“性格本質上是大腦的偏好</a:t>
            </a:r>
            <a:r>
              <a:rPr sz="3000" kern="0" spc="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3000" b="1" kern="0" spc="-3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模式</a:t>
            </a:r>
            <a:r>
              <a:rPr sz="3000" kern="0" spc="-46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3000" b="1" kern="0" spc="126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”</a:t>
            </a:r>
            <a:endParaRPr sz="30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  <a:p>
            <a:pPr algn="l" rtl="0" eaLnBrk="0">
              <a:lnSpc>
                <a:spcPct val="109000"/>
              </a:lnSpc>
            </a:pPr>
            <a:endParaRPr sz="150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algn="l" rtl="0" eaLnBrk="0">
              <a:lnSpc>
                <a:spcPct val="109000"/>
              </a:lnSpc>
            </a:pPr>
            <a:endParaRPr sz="45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2700" algn="l" rtl="0" eaLnBrk="0">
              <a:lnSpc>
                <a:spcPct val="87000"/>
              </a:lnSpc>
              <a:spcBef>
                <a:spcPts val="0"/>
              </a:spcBef>
            </a:pPr>
            <a:endParaRPr sz="21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sp>
        <p:nvSpPr>
          <p:cNvPr id="54" name="textbox 54"/>
          <p:cNvSpPr/>
          <p:nvPr/>
        </p:nvSpPr>
        <p:spPr>
          <a:xfrm>
            <a:off x="2988310" y="4642485"/>
            <a:ext cx="6165215" cy="114109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68000"/>
              </a:lnSpc>
            </a:pPr>
            <a:endParaRPr sz="150" dirty="0">
              <a:latin typeface="Arial" panose="020B0604020202090204"/>
              <a:ea typeface="Arial" panose="020B0604020202090204"/>
              <a:cs typeface="Arial" panose="020B0604020202090204"/>
            </a:endParaRPr>
          </a:p>
          <a:p>
            <a:pPr marL="13335" indent="-635" algn="l" rtl="0" eaLnBrk="0">
              <a:lnSpc>
                <a:spcPct val="121000"/>
              </a:lnSpc>
            </a:pPr>
            <a:r>
              <a:rPr sz="3000" b="1" kern="0" spc="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我們開發的腦波心理評估系統，</a:t>
            </a:r>
            <a:r>
              <a:rPr sz="3000" kern="0" spc="-42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3000" b="1" kern="0" spc="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結合16型人格模</a:t>
            </a:r>
            <a:r>
              <a:rPr sz="3000" b="1" kern="0" spc="-3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型，</a:t>
            </a:r>
            <a:r>
              <a:rPr sz="3000" kern="0" spc="-45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 </a:t>
            </a:r>
            <a:r>
              <a:rPr sz="3000" b="1" kern="0" spc="-30" dirty="0">
                <a:solidFill>
                  <a:srgbClr val="FFFFFF">
                    <a:alpha val="100000"/>
                  </a:srgbClr>
                </a:solidFill>
                <a:latin typeface="PingFang SC" panose="020B0400000000000000" charset="-122"/>
                <a:ea typeface="PingFang SC" panose="020B0400000000000000" charset="-122"/>
                <a:cs typeface="PingFang SC" panose="020B0400000000000000" charset="-122"/>
              </a:rPr>
              <a:t>準確率達到92%</a:t>
            </a:r>
            <a:endParaRPr sz="3000" dirty="0">
              <a:latin typeface="PingFang SC" panose="020B0400000000000000" charset="-122"/>
              <a:ea typeface="PingFang SC" panose="020B0400000000000000" charset="-122"/>
              <a:cs typeface="PingFang SC" panose="020B0400000000000000" charset="-122"/>
            </a:endParaRPr>
          </a:p>
        </p:txBody>
      </p:sp>
      <p:pic>
        <p:nvPicPr>
          <p:cNvPr id="2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447597" y="6820605"/>
            <a:ext cx="1079849" cy="1079849"/>
          </a:xfrm>
          <a:prstGeom prst="rect">
            <a:avLst/>
          </a:prstGeom>
        </p:spPr>
      </p:pic>
      <p:pic>
        <p:nvPicPr>
          <p:cNvPr id="3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446962" y="4686172"/>
            <a:ext cx="1079849" cy="1079888"/>
          </a:xfrm>
          <a:prstGeom prst="rect">
            <a:avLst/>
          </a:prstGeom>
        </p:spPr>
      </p:pic>
      <p:sp>
        <p:nvSpPr>
          <p:cNvPr id="4" name="TextBox 6" descr="7b0a202020202262756c6c6574223a20227b5c2263617465676f727949645c223a5c225c222c5c2274656d706c61746549645c223a32303233313639367d220a7d0a"/>
          <p:cNvSpPr txBox="1"/>
          <p:nvPr/>
        </p:nvSpPr>
        <p:spPr>
          <a:xfrm>
            <a:off x="1447800" y="2781300"/>
            <a:ext cx="9885045" cy="5905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indent="0" algn="just">
              <a:lnSpc>
                <a:spcPts val="3360"/>
              </a:lnSpc>
              <a:spcBef>
                <a:spcPct val="0"/>
              </a:spcBef>
              <a:buFont typeface="Wingdings" panose="05000000000000000000" charset="0"/>
              <a:buNone/>
            </a:pPr>
            <a:r>
              <a:rPr lang="zh-CN" altLang="en-US" sz="5400" b="1">
                <a:solidFill>
                  <a:srgbClr val="4ADEDD"/>
                </a:solidFill>
                <a:latin typeface="Lantinghei TC Semibold" charset="0"/>
                <a:ea typeface="Lantinghei TC Semibold" charset="0"/>
                <a:cs typeface="Poppins" panose="00000500000000000000"/>
                <a:sym typeface="Poppins" panose="00000500000000000000"/>
              </a:rPr>
              <a:t>腦波學習風格評測</a:t>
            </a:r>
            <a:endParaRPr lang="zh-CN" altLang="en-US" sz="5400" b="1">
              <a:solidFill>
                <a:srgbClr val="4ADEDD"/>
              </a:solidFill>
              <a:latin typeface="Lantinghei TC Semibold" charset="0"/>
              <a:ea typeface="Lantinghei TC Semibold" charset="0"/>
              <a:cs typeface="Poppins" panose="00000500000000000000"/>
              <a:sym typeface="Poppins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2094</Words>
  <Application>WPS 演示</Application>
  <PresentationFormat>On-screen Show (4:3)</PresentationFormat>
  <Paragraphs>129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80" baseType="lpstr">
      <vt:lpstr>Arial</vt:lpstr>
      <vt:lpstr>宋体</vt:lpstr>
      <vt:lpstr>Wingdings</vt:lpstr>
      <vt:lpstr>PingFang SC Regular</vt:lpstr>
      <vt:lpstr>Poppins Bold</vt:lpstr>
      <vt:lpstr>Thonburi</vt:lpstr>
      <vt:lpstr>Poppins</vt:lpstr>
      <vt:lpstr>PingFang SC Semibold</vt:lpstr>
      <vt:lpstr>PingFang SC</vt:lpstr>
      <vt:lpstr>Arial</vt:lpstr>
      <vt:lpstr>Wingdings</vt:lpstr>
      <vt:lpstr>汉仪超粗圆简</vt:lpstr>
      <vt:lpstr>华文宋体</vt:lpstr>
      <vt:lpstr>微软雅黑</vt:lpstr>
      <vt:lpstr>Calibri</vt:lpstr>
      <vt:lpstr>Helvetica Neue</vt:lpstr>
      <vt:lpstr>汉仪旗黑</vt:lpstr>
      <vt:lpstr>宋体</vt:lpstr>
      <vt:lpstr>Arial Unicode MS</vt:lpstr>
      <vt:lpstr>汉仪书宋二KW</vt:lpstr>
      <vt:lpstr>PMingLiU</vt:lpstr>
      <vt:lpstr>宋体-繁</vt:lpstr>
      <vt:lpstr>Poppins</vt:lpstr>
      <vt:lpstr>Poppins Bold</vt:lpstr>
      <vt:lpstr>微软雅黑</vt:lpstr>
      <vt:lpstr>汉仪超粗圆简</vt:lpstr>
      <vt:lpstr>苹方-简</vt:lpstr>
      <vt:lpstr>Songti TC Regular</vt:lpstr>
      <vt:lpstr>PingFang HK Regular</vt:lpstr>
      <vt:lpstr>HanziPen TC Regular</vt:lpstr>
      <vt:lpstr>Yuanti TC Regular</vt:lpstr>
      <vt:lpstr>儷黑 Pro</vt:lpstr>
      <vt:lpstr>汉仪粗仿宋简</vt:lpstr>
      <vt:lpstr>一场不分手的恋爱</vt:lpstr>
      <vt:lpstr>汉仪铸字美心体</vt:lpstr>
      <vt:lpstr>汉仪雅酷黑W</vt:lpstr>
      <vt:lpstr>标准粗黑</vt:lpstr>
      <vt:lpstr>Kaiti TC Regular</vt:lpstr>
      <vt:lpstr>Lantinghei TC Extralight</vt:lpstr>
      <vt:lpstr>Lantinghei TC Demibold</vt:lpstr>
      <vt:lpstr>Kaiti SC Regular</vt:lpstr>
      <vt:lpstr>Songti SC Regular</vt:lpstr>
      <vt:lpstr>Lantinghei TC Semibold</vt:lpstr>
      <vt:lpstr>HanziPen SC Regular</vt:lpstr>
      <vt:lpstr>报隶-繁</vt:lpstr>
      <vt:lpstr>WPS-Bullets</vt:lpstr>
      <vt:lpstr>新蒂剪纸体</vt:lpstr>
      <vt:lpstr>汉仪水滴体繁</vt:lpstr>
      <vt:lpstr>PingFang TC Regular</vt:lpstr>
      <vt:lpstr>汉仪君黑</vt:lpstr>
      <vt:lpstr>®¨?®§? ¨</vt:lpstr>
      <vt:lpstr>文道潮黑体</vt:lpstr>
      <vt:lpstr>华康雅宋流叶体 W9</vt:lpstr>
      <vt:lpstr>PingFang MO Regular</vt:lpstr>
      <vt:lpstr>Lantinghei TC Regular</vt:lpstr>
      <vt:lpstr>SimSong Regular</vt:lpstr>
      <vt:lpstr>HanziPen SC Bold</vt:lpstr>
      <vt:lpstr>报隶-简</vt:lpstr>
      <vt:lpstr>华文楷体</vt:lpstr>
      <vt:lpstr>Hiragino Sans GB W3</vt:lpstr>
      <vt:lpstr>Hiragino Sans CNS W3</vt:lpstr>
      <vt:lpstr>Hannotate TC Regular</vt:lpstr>
      <vt:lpstr>Lantinghei SC Extralight</vt:lpstr>
      <vt:lpstr>汉仪仿宋KW</vt:lpstr>
      <vt:lpstr>方正兰亭黑简体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jisfoejlesijfilej</dc:title>
  <dc:creator/>
  <cp:lastModifiedBy>Catherine Lu</cp:lastModifiedBy>
  <cp:revision>11</cp:revision>
  <dcterms:created xsi:type="dcterms:W3CDTF">2025-12-03T07:52:53Z</dcterms:created>
  <dcterms:modified xsi:type="dcterms:W3CDTF">2025-12-03T07:52:53Z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B2FA1B1248D287E44DEC2F69C05CE98D_43</vt:lpwstr>
  </property>
  <property fmtid="{D5CDD505-2E9C-101B-9397-08002B2CF9AE}" pid="3" name="KSOProductBuildVer">
    <vt:lpwstr>2052-12.1.23540.23540</vt:lpwstr>
  </property>
</Properties>
</file>